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71" r:id="rId2"/>
    <p:sldId id="258" r:id="rId3"/>
    <p:sldId id="261" r:id="rId4"/>
    <p:sldId id="270" r:id="rId5"/>
    <p:sldId id="272" r:id="rId6"/>
    <p:sldId id="263" r:id="rId7"/>
    <p:sldId id="264" r:id="rId8"/>
    <p:sldId id="265" r:id="rId9"/>
    <p:sldId id="266" r:id="rId10"/>
    <p:sldId id="259" r:id="rId11"/>
    <p:sldId id="273" r:id="rId12"/>
    <p:sldId id="260" r:id="rId13"/>
  </p:sldIdLst>
  <p:sldSz cx="9144000" cy="6858000" type="screen4x3"/>
  <p:notesSz cx="7099300" cy="1022985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C0C0C0"/>
    <a:srgbClr val="C0D4E6"/>
    <a:srgbClr val="004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57" autoAdjust="0"/>
  </p:normalViewPr>
  <p:slideViewPr>
    <p:cSldViewPr>
      <p:cViewPr varScale="1">
        <p:scale>
          <a:sx n="102" d="100"/>
          <a:sy n="102" d="100"/>
        </p:scale>
        <p:origin x="-1164"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278F043F-7009-4A55-9F25-40805710F2DB}" type="slidenum">
              <a:rPr lang="en-US"/>
              <a:pPr/>
              <a:t>‹#›</a:t>
            </a:fld>
            <a:endParaRPr lang="en-US"/>
          </a:p>
        </p:txBody>
      </p:sp>
    </p:spTree>
    <p:extLst>
      <p:ext uri="{BB962C8B-B14F-4D97-AF65-F5344CB8AC3E}">
        <p14:creationId xmlns:p14="http://schemas.microsoft.com/office/powerpoint/2010/main" val="3526746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90600" y="766763"/>
            <a:ext cx="5118100" cy="3836987"/>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59338"/>
            <a:ext cx="5680075" cy="4603750"/>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D1FD033A-611F-4BEB-AC97-4740BAF3B389}" type="slidenum">
              <a:rPr lang="en-US"/>
              <a:pPr/>
              <a:t>‹#›</a:t>
            </a:fld>
            <a:endParaRPr lang="en-US"/>
          </a:p>
        </p:txBody>
      </p:sp>
    </p:spTree>
    <p:extLst>
      <p:ext uri="{BB962C8B-B14F-4D97-AF65-F5344CB8AC3E}">
        <p14:creationId xmlns:p14="http://schemas.microsoft.com/office/powerpoint/2010/main" val="32048838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MIKE 11</a:t>
            </a:r>
            <a:endParaRPr lang="en-GB" dirty="0"/>
          </a:p>
        </p:txBody>
      </p:sp>
      <p:sp>
        <p:nvSpPr>
          <p:cNvPr id="3" name="Subtitle 2"/>
          <p:cNvSpPr>
            <a:spLocks noGrp="1"/>
          </p:cNvSpPr>
          <p:nvPr>
            <p:ph type="subTitle" idx="1"/>
          </p:nvPr>
        </p:nvSpPr>
        <p:spPr/>
        <p:txBody>
          <a:bodyPr>
            <a:normAutofit lnSpcReduction="10000"/>
          </a:bodyPr>
          <a:lstStyle/>
          <a:p>
            <a:r>
              <a:rPr lang="en-US" dirty="0" smtClean="0">
                <a:solidFill>
                  <a:srgbClr val="FFFFFF"/>
                </a:solidFill>
              </a:rPr>
              <a:t>Coupling </a:t>
            </a:r>
            <a:r>
              <a:rPr lang="en-US" dirty="0">
                <a:solidFill>
                  <a:srgbClr val="FFFFFF"/>
                </a:solidFill>
              </a:rPr>
              <a:t>RR with HD through the River </a:t>
            </a:r>
            <a:r>
              <a:rPr lang="en-US" dirty="0" smtClean="0">
                <a:solidFill>
                  <a:srgbClr val="FFFFFF"/>
                </a:solidFill>
              </a:rPr>
              <a:t>Network</a:t>
            </a:r>
          </a:p>
          <a:p>
            <a:endParaRPr lang="da-DK" dirty="0" smtClean="0">
              <a:solidFill>
                <a:srgbClr val="FFFFFF"/>
              </a:solidFill>
            </a:endParaRPr>
          </a:p>
          <a:p>
            <a:r>
              <a:rPr lang="da-DK" dirty="0" err="1" smtClean="0">
                <a:solidFill>
                  <a:srgbClr val="FFFFFF"/>
                </a:solidFill>
              </a:rPr>
              <a:t>Rainfall</a:t>
            </a:r>
            <a:r>
              <a:rPr lang="da-DK" dirty="0" smtClean="0">
                <a:solidFill>
                  <a:srgbClr val="FFFFFF"/>
                </a:solidFill>
              </a:rPr>
              <a:t> </a:t>
            </a:r>
            <a:r>
              <a:rPr lang="da-DK" dirty="0" err="1">
                <a:solidFill>
                  <a:srgbClr val="FFFFFF"/>
                </a:solidFill>
              </a:rPr>
              <a:t>Runoff</a:t>
            </a:r>
            <a:r>
              <a:rPr lang="da-DK" dirty="0">
                <a:solidFill>
                  <a:srgbClr val="FFFFFF"/>
                </a:solidFill>
              </a:rPr>
              <a:t> (RR) </a:t>
            </a:r>
            <a:r>
              <a:rPr lang="da-DK" dirty="0" err="1" smtClean="0">
                <a:solidFill>
                  <a:srgbClr val="FFFFFF"/>
                </a:solidFill>
              </a:rPr>
              <a:t>Modelling</a:t>
            </a:r>
            <a:endParaRPr lang="en-GB" dirty="0">
              <a:solidFill>
                <a:srgbClr val="FFFFFF"/>
              </a:solidFill>
            </a:endParaRPr>
          </a:p>
          <a:p>
            <a:endParaRPr lang="da-DK" dirty="0" smtClean="0"/>
          </a:p>
          <a:p>
            <a:endParaRPr lang="en-GB" dirty="0"/>
          </a:p>
        </p:txBody>
      </p:sp>
      <p:sp>
        <p:nvSpPr>
          <p:cNvPr id="5" name="Footer Placeholder 4"/>
          <p:cNvSpPr>
            <a:spLocks noGrp="1"/>
          </p:cNvSpPr>
          <p:nvPr>
            <p:ph type="ftr" sz="quarter" idx="3"/>
          </p:nvPr>
        </p:nvSpPr>
        <p:spPr/>
        <p:txBody>
          <a:bodyPr/>
          <a:lstStyle/>
          <a:p>
            <a:r>
              <a:rPr lang="en-GB" smtClean="0"/>
              <a:t>© DHI</a:t>
            </a:r>
            <a:endParaRPr lang="en-GB"/>
          </a:p>
        </p:txBody>
      </p:sp>
    </p:spTree>
    <p:extLst>
      <p:ext uri="{BB962C8B-B14F-4D97-AF65-F5344CB8AC3E}">
        <p14:creationId xmlns:p14="http://schemas.microsoft.com/office/powerpoint/2010/main" val="2798879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2" name="Content Placeholder 1"/>
          <p:cNvSpPr>
            <a:spLocks noGrp="1"/>
          </p:cNvSpPr>
          <p:nvPr>
            <p:ph sz="quarter" idx="13"/>
          </p:nvPr>
        </p:nvSpPr>
        <p:spPr>
          <a:xfrm>
            <a:off x="251520" y="979484"/>
            <a:ext cx="8640959" cy="5119667"/>
          </a:xfrm>
        </p:spPr>
        <p:txBody>
          <a:bodyPr/>
          <a:lstStyle/>
          <a:p>
            <a:endParaRPr lang="en-GB"/>
          </a:p>
        </p:txBody>
      </p:sp>
      <p:sp>
        <p:nvSpPr>
          <p:cNvPr id="17" name="Rectangle 3"/>
          <p:cNvSpPr txBox="1">
            <a:spLocks noChangeArrowheads="1"/>
          </p:cNvSpPr>
          <p:nvPr/>
        </p:nvSpPr>
        <p:spPr>
          <a:xfrm>
            <a:off x="3131245" y="974650"/>
            <a:ext cx="5580062" cy="2952750"/>
          </a:xfrm>
          <a:prstGeom prst="rect">
            <a:avLst/>
          </a:prstGeom>
          <a:noFill/>
        </p:spPr>
        <p:txBody>
          <a:bodyPr/>
          <a:lst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None/>
            </a:pPr>
            <a:r>
              <a:rPr lang="en-US" dirty="0" smtClean="0"/>
              <a:t>IMPLEMENTATION </a:t>
            </a:r>
            <a:r>
              <a:rPr lang="en-US" dirty="0"/>
              <a:t>:</a:t>
            </a:r>
          </a:p>
          <a:p>
            <a:pPr marL="0" indent="0" fontAlgn="auto">
              <a:spcAft>
                <a:spcPts val="0"/>
              </a:spcAft>
              <a:buNone/>
              <a:tabLst>
                <a:tab pos="1436688" algn="l"/>
              </a:tabLst>
            </a:pPr>
            <a:r>
              <a:rPr lang="en-US" dirty="0" smtClean="0"/>
              <a:t>Solution A :  RR coupled to HD model</a:t>
            </a:r>
            <a:br>
              <a:rPr lang="en-US" dirty="0" smtClean="0"/>
            </a:br>
            <a:r>
              <a:rPr lang="en-US" dirty="0" smtClean="0"/>
              <a:t>	(simultaneous simulations)</a:t>
            </a:r>
            <a:br>
              <a:rPr lang="en-US" dirty="0" smtClean="0"/>
            </a:br>
            <a:endParaRPr lang="en-US" dirty="0" smtClean="0"/>
          </a:p>
          <a:p>
            <a:pPr marL="1884363" lvl="5" indent="0">
              <a:buNone/>
            </a:pPr>
            <a:r>
              <a:rPr lang="en-US" sz="1600" dirty="0" smtClean="0">
                <a:solidFill>
                  <a:schemeClr val="bg1"/>
                </a:solidFill>
              </a:rPr>
              <a:t/>
            </a:r>
            <a:br>
              <a:rPr lang="en-US" sz="1600" dirty="0" smtClean="0">
                <a:solidFill>
                  <a:schemeClr val="bg1"/>
                </a:solidFill>
              </a:rPr>
            </a:br>
            <a:r>
              <a:rPr lang="en-US" sz="1600" dirty="0" smtClean="0">
                <a:solidFill>
                  <a:schemeClr val="bg1"/>
                </a:solidFill>
              </a:rPr>
              <a:t>Tick both HD and RR</a:t>
            </a:r>
          </a:p>
          <a:p>
            <a:pPr marL="1884363" lvl="4" indent="0" fontAlgn="auto">
              <a:spcAft>
                <a:spcPts val="0"/>
              </a:spcAft>
            </a:pPr>
            <a:endParaRPr lang="en-US" sz="1400" dirty="0" smtClean="0"/>
          </a:p>
          <a:p>
            <a:pPr marL="1884363" lvl="5" indent="0">
              <a:buNone/>
            </a:pPr>
            <a:r>
              <a:rPr lang="en-US" sz="1600" dirty="0" smtClean="0">
                <a:solidFill>
                  <a:schemeClr val="bg1"/>
                </a:solidFill>
              </a:rPr>
              <a:t>Specify a RR11 model file</a:t>
            </a:r>
            <a:endParaRPr lang="en-US" sz="1600" dirty="0">
              <a:solidFill>
                <a:schemeClr val="bg1"/>
              </a:solidFill>
            </a:endParaRPr>
          </a:p>
        </p:txBody>
      </p:sp>
      <p:pic>
        <p:nvPicPr>
          <p:cNvPr id="18" name="Picture 4" descr="liver-sim11_models"/>
          <p:cNvPicPr>
            <a:picLocks noChangeAspect="1" noChangeArrowheads="1"/>
          </p:cNvPicPr>
          <p:nvPr/>
        </p:nvPicPr>
        <p:blipFill>
          <a:blip r:embed="rId2"/>
          <a:srcRect r="49606" b="20782"/>
          <a:stretch>
            <a:fillRect/>
          </a:stretch>
        </p:blipFill>
        <p:spPr bwMode="auto">
          <a:xfrm>
            <a:off x="251520" y="908720"/>
            <a:ext cx="2879725" cy="3328988"/>
          </a:xfrm>
          <a:prstGeom prst="rect">
            <a:avLst/>
          </a:prstGeom>
          <a:noFill/>
          <a:ln>
            <a:noFill/>
          </a:ln>
        </p:spPr>
      </p:pic>
      <p:pic>
        <p:nvPicPr>
          <p:cNvPr id="19" name="Picture 5" descr="liver-sim11_input"/>
          <p:cNvPicPr>
            <a:picLocks noChangeAspect="1" noChangeArrowheads="1"/>
          </p:cNvPicPr>
          <p:nvPr/>
        </p:nvPicPr>
        <p:blipFill>
          <a:blip r:embed="rId3"/>
          <a:srcRect r="52940" b="41446"/>
          <a:stretch>
            <a:fillRect/>
          </a:stretch>
        </p:blipFill>
        <p:spPr bwMode="auto">
          <a:xfrm>
            <a:off x="251520" y="3932908"/>
            <a:ext cx="2900362" cy="2454275"/>
          </a:xfrm>
          <a:prstGeom prst="rect">
            <a:avLst/>
          </a:prstGeom>
          <a:noFill/>
        </p:spPr>
      </p:pic>
      <p:pic>
        <p:nvPicPr>
          <p:cNvPr id="20" name="Picture 6" descr="liver-sim11_simul"/>
          <p:cNvPicPr>
            <a:picLocks noChangeAspect="1" noChangeArrowheads="1"/>
          </p:cNvPicPr>
          <p:nvPr/>
        </p:nvPicPr>
        <p:blipFill>
          <a:blip r:embed="rId4"/>
          <a:srcRect r="5504" b="42676"/>
          <a:stretch>
            <a:fillRect/>
          </a:stretch>
        </p:blipFill>
        <p:spPr bwMode="auto">
          <a:xfrm>
            <a:off x="2699445" y="3945608"/>
            <a:ext cx="5832475" cy="2441575"/>
          </a:xfrm>
          <a:prstGeom prst="rect">
            <a:avLst/>
          </a:prstGeom>
          <a:noFill/>
        </p:spPr>
      </p:pic>
      <p:sp>
        <p:nvSpPr>
          <p:cNvPr id="21" name="Rectangle 7"/>
          <p:cNvSpPr>
            <a:spLocks noChangeArrowheads="1"/>
          </p:cNvSpPr>
          <p:nvPr/>
        </p:nvSpPr>
        <p:spPr bwMode="auto">
          <a:xfrm>
            <a:off x="5652195" y="6093495"/>
            <a:ext cx="2735262" cy="287338"/>
          </a:xfrm>
          <a:prstGeom prst="rect">
            <a:avLst/>
          </a:prstGeom>
          <a:noFill/>
          <a:ln w="38100">
            <a:solidFill>
              <a:schemeClr val="accent2"/>
            </a:solidFill>
            <a:miter lim="800000"/>
            <a:headEnd/>
            <a:tailEnd/>
          </a:ln>
          <a:effectLst/>
        </p:spPr>
        <p:txBody>
          <a:bodyPr wrap="none" anchor="ctr"/>
          <a:lstStyle/>
          <a:p>
            <a:endParaRPr lang="en-US"/>
          </a:p>
        </p:txBody>
      </p:sp>
      <p:sp>
        <p:nvSpPr>
          <p:cNvPr id="22" name="Rectangle 8"/>
          <p:cNvSpPr>
            <a:spLocks noChangeArrowheads="1"/>
          </p:cNvSpPr>
          <p:nvPr/>
        </p:nvSpPr>
        <p:spPr bwMode="auto">
          <a:xfrm>
            <a:off x="610295" y="1988220"/>
            <a:ext cx="1657350" cy="287338"/>
          </a:xfrm>
          <a:prstGeom prst="rect">
            <a:avLst/>
          </a:prstGeom>
          <a:noFill/>
          <a:ln w="38100">
            <a:solidFill>
              <a:schemeClr val="accent2"/>
            </a:solidFill>
            <a:miter lim="800000"/>
            <a:headEnd/>
            <a:tailEnd/>
          </a:ln>
          <a:effectLst/>
        </p:spPr>
        <p:txBody>
          <a:bodyPr wrap="none" anchor="ctr"/>
          <a:lstStyle/>
          <a:p>
            <a:endParaRPr lang="en-US"/>
          </a:p>
        </p:txBody>
      </p:sp>
      <p:sp>
        <p:nvSpPr>
          <p:cNvPr id="23" name="Rectangle 9"/>
          <p:cNvSpPr>
            <a:spLocks noChangeArrowheads="1"/>
          </p:cNvSpPr>
          <p:nvPr/>
        </p:nvSpPr>
        <p:spPr bwMode="auto">
          <a:xfrm>
            <a:off x="610295" y="3069308"/>
            <a:ext cx="1657350" cy="287337"/>
          </a:xfrm>
          <a:prstGeom prst="rect">
            <a:avLst/>
          </a:prstGeom>
          <a:noFill/>
          <a:ln w="38100">
            <a:solidFill>
              <a:schemeClr val="accent2"/>
            </a:solidFill>
            <a:miter lim="800000"/>
            <a:headEnd/>
            <a:tailEnd/>
          </a:ln>
          <a:effectLst/>
        </p:spPr>
        <p:txBody>
          <a:bodyPr wrap="none" anchor="ctr"/>
          <a:lstStyle/>
          <a:p>
            <a:endParaRPr lang="en-US"/>
          </a:p>
        </p:txBody>
      </p:sp>
      <p:sp>
        <p:nvSpPr>
          <p:cNvPr id="24" name="Rectangle 10"/>
          <p:cNvSpPr>
            <a:spLocks noChangeArrowheads="1"/>
          </p:cNvSpPr>
          <p:nvPr/>
        </p:nvSpPr>
        <p:spPr bwMode="auto">
          <a:xfrm>
            <a:off x="610295" y="5804570"/>
            <a:ext cx="2089150" cy="287338"/>
          </a:xfrm>
          <a:prstGeom prst="rect">
            <a:avLst/>
          </a:prstGeom>
          <a:noFill/>
          <a:ln w="38100">
            <a:solidFill>
              <a:schemeClr val="accent2"/>
            </a:solidFill>
            <a:miter lim="800000"/>
            <a:headEnd/>
            <a:tailEnd/>
          </a:ln>
          <a:effectLst/>
        </p:spPr>
        <p:txBody>
          <a:bodyPr wrap="none" anchor="ctr"/>
          <a:lstStyle/>
          <a:p>
            <a:endParaRPr lang="en-US"/>
          </a:p>
        </p:txBody>
      </p:sp>
      <p:sp>
        <p:nvSpPr>
          <p:cNvPr id="25" name="Line 11"/>
          <p:cNvSpPr>
            <a:spLocks noChangeShapeType="1"/>
          </p:cNvSpPr>
          <p:nvPr/>
        </p:nvSpPr>
        <p:spPr bwMode="auto">
          <a:xfrm>
            <a:off x="7092057" y="5156870"/>
            <a:ext cx="0" cy="863600"/>
          </a:xfrm>
          <a:prstGeom prst="line">
            <a:avLst/>
          </a:prstGeom>
          <a:noFill/>
          <a:ln w="19050">
            <a:solidFill>
              <a:schemeClr val="accent2"/>
            </a:solidFill>
            <a:round/>
            <a:headEnd/>
            <a:tailEnd type="triangle" w="med" len="med"/>
          </a:ln>
          <a:effectLst/>
        </p:spPr>
        <p:txBody>
          <a:bodyPr/>
          <a:lstStyle/>
          <a:p>
            <a:endParaRPr lang="en-US"/>
          </a:p>
        </p:txBody>
      </p:sp>
      <p:sp>
        <p:nvSpPr>
          <p:cNvPr id="26" name="Text Box 12"/>
          <p:cNvSpPr txBox="1">
            <a:spLocks noChangeArrowheads="1"/>
          </p:cNvSpPr>
          <p:nvPr/>
        </p:nvSpPr>
        <p:spPr bwMode="auto">
          <a:xfrm>
            <a:off x="6155432" y="4940970"/>
            <a:ext cx="2176168" cy="221018"/>
          </a:xfrm>
          <a:prstGeom prst="rect">
            <a:avLst/>
          </a:prstGeom>
          <a:noFill/>
          <a:ln w="38100">
            <a:noFill/>
            <a:miter lim="800000"/>
            <a:headEnd/>
            <a:tailEnd/>
          </a:ln>
          <a:effectLst/>
        </p:spPr>
        <p:txBody>
          <a:bodyPr wrap="none" lIns="18000" tIns="18000" rIns="18000" bIns="18000">
            <a:spAutoFit/>
          </a:bodyPr>
          <a:lstStyle/>
          <a:p>
            <a:r>
              <a:rPr lang="en-US" sz="1200" b="1" dirty="0">
                <a:solidFill>
                  <a:schemeClr val="accent2"/>
                </a:solidFill>
                <a:latin typeface="Arial" charset="0"/>
              </a:rPr>
              <a:t>MULTIPLE OF HD TIME STEP</a:t>
            </a:r>
          </a:p>
        </p:txBody>
      </p:sp>
      <p:sp>
        <p:nvSpPr>
          <p:cNvPr id="27" name="Line 13"/>
          <p:cNvSpPr>
            <a:spLocks noChangeShapeType="1"/>
          </p:cNvSpPr>
          <p:nvPr/>
        </p:nvSpPr>
        <p:spPr bwMode="auto">
          <a:xfrm flipH="1" flipV="1">
            <a:off x="2267644" y="2132683"/>
            <a:ext cx="2663749" cy="576014"/>
          </a:xfrm>
          <a:prstGeom prst="line">
            <a:avLst/>
          </a:prstGeom>
          <a:noFill/>
          <a:ln w="19050">
            <a:solidFill>
              <a:schemeClr val="accent2"/>
            </a:solidFill>
            <a:round/>
            <a:headEnd/>
            <a:tailEnd type="triangle" w="med" len="med"/>
          </a:ln>
          <a:effectLst/>
        </p:spPr>
        <p:txBody>
          <a:bodyPr/>
          <a:lstStyle/>
          <a:p>
            <a:endParaRPr lang="en-US"/>
          </a:p>
        </p:txBody>
      </p:sp>
      <p:sp>
        <p:nvSpPr>
          <p:cNvPr id="28" name="Line 14"/>
          <p:cNvSpPr>
            <a:spLocks noChangeShapeType="1"/>
          </p:cNvSpPr>
          <p:nvPr/>
        </p:nvSpPr>
        <p:spPr bwMode="auto">
          <a:xfrm flipH="1">
            <a:off x="2267644" y="2708696"/>
            <a:ext cx="2663749" cy="504279"/>
          </a:xfrm>
          <a:prstGeom prst="line">
            <a:avLst/>
          </a:prstGeom>
          <a:noFill/>
          <a:ln w="19050">
            <a:solidFill>
              <a:schemeClr val="accent2"/>
            </a:solidFill>
            <a:round/>
            <a:headEnd/>
            <a:tailEnd type="triangle" w="med" len="med"/>
          </a:ln>
          <a:effectLst/>
        </p:spPr>
        <p:txBody>
          <a:bodyPr/>
          <a:lstStyle/>
          <a:p>
            <a:endParaRPr lang="en-US"/>
          </a:p>
        </p:txBody>
      </p:sp>
      <p:sp>
        <p:nvSpPr>
          <p:cNvPr id="29" name="Line 13"/>
          <p:cNvSpPr>
            <a:spLocks noChangeShapeType="1"/>
          </p:cNvSpPr>
          <p:nvPr/>
        </p:nvSpPr>
        <p:spPr bwMode="auto">
          <a:xfrm flipH="1">
            <a:off x="2560605" y="3212976"/>
            <a:ext cx="2375717" cy="2541715"/>
          </a:xfrm>
          <a:prstGeom prst="line">
            <a:avLst/>
          </a:prstGeom>
          <a:noFill/>
          <a:ln w="19050">
            <a:solidFill>
              <a:schemeClr val="accent2"/>
            </a:solidFill>
            <a:round/>
            <a:headEnd/>
            <a:tailEnd type="triangle" w="med" len="med"/>
          </a:ln>
          <a:effectLst/>
        </p:spPr>
        <p:txBody>
          <a:bodyPr/>
          <a:lstStyle/>
          <a:p>
            <a:endParaRPr lang="en-US"/>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2" name="Content Placeholder 1"/>
          <p:cNvSpPr>
            <a:spLocks noGrp="1"/>
          </p:cNvSpPr>
          <p:nvPr>
            <p:ph sz="quarter" idx="13"/>
          </p:nvPr>
        </p:nvSpPr>
        <p:spPr/>
        <p:txBody>
          <a:bodyPr/>
          <a:lstStyle/>
          <a:p>
            <a:endParaRPr lang="en-GB"/>
          </a:p>
        </p:txBody>
      </p:sp>
      <p:sp>
        <p:nvSpPr>
          <p:cNvPr id="17" name="Rectangle 3"/>
          <p:cNvSpPr txBox="1">
            <a:spLocks noChangeArrowheads="1"/>
          </p:cNvSpPr>
          <p:nvPr/>
        </p:nvSpPr>
        <p:spPr>
          <a:xfrm>
            <a:off x="4970987" y="974650"/>
            <a:ext cx="3740319" cy="2952750"/>
          </a:xfrm>
          <a:prstGeom prst="rect">
            <a:avLst/>
          </a:prstGeom>
          <a:noFill/>
        </p:spPr>
        <p:txBody>
          <a:bodyPr/>
          <a:lst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endParaRPr lang="en-US" dirty="0" smtClean="0"/>
          </a:p>
          <a:p>
            <a:pPr marL="0" indent="0" fontAlgn="auto">
              <a:spcAft>
                <a:spcPts val="0"/>
              </a:spcAft>
              <a:buNone/>
            </a:pPr>
            <a:r>
              <a:rPr lang="en-US" dirty="0"/>
              <a:t>IMPLEMENTATION :</a:t>
            </a:r>
          </a:p>
          <a:p>
            <a:pPr marL="0" indent="0" fontAlgn="auto">
              <a:spcAft>
                <a:spcPts val="0"/>
              </a:spcAft>
              <a:buNone/>
              <a:tabLst>
                <a:tab pos="1436688" algn="l"/>
              </a:tabLst>
            </a:pPr>
            <a:r>
              <a:rPr lang="en-US" dirty="0">
                <a:solidFill>
                  <a:srgbClr val="FFFFFF"/>
                </a:solidFill>
              </a:rPr>
              <a:t>Solution B : 	</a:t>
            </a:r>
            <a:r>
              <a:rPr lang="en-US" dirty="0" smtClean="0">
                <a:solidFill>
                  <a:srgbClr val="FFFFFF"/>
                </a:solidFill>
              </a:rPr>
              <a:t/>
            </a:r>
            <a:br>
              <a:rPr lang="en-US" dirty="0" smtClean="0">
                <a:solidFill>
                  <a:srgbClr val="FFFFFF"/>
                </a:solidFill>
              </a:rPr>
            </a:br>
            <a:r>
              <a:rPr lang="en-US" dirty="0" smtClean="0">
                <a:solidFill>
                  <a:srgbClr val="FFFFFF"/>
                </a:solidFill>
              </a:rPr>
              <a:t>Independent simulations</a:t>
            </a:r>
            <a:r>
              <a:rPr lang="en-US" dirty="0" smtClean="0"/>
              <a:t/>
            </a:r>
            <a:br>
              <a:rPr lang="en-US" dirty="0" smtClean="0"/>
            </a:br>
            <a:endParaRPr lang="en-US" dirty="0" smtClean="0"/>
          </a:p>
          <a:p>
            <a:pPr marL="354013" lvl="5" indent="0">
              <a:buNone/>
            </a:pPr>
            <a:r>
              <a:rPr lang="en-US" sz="1600" dirty="0">
                <a:solidFill>
                  <a:srgbClr val="FFFFFF"/>
                </a:solidFill>
              </a:rPr>
              <a:t>Specify previous RR results on Input </a:t>
            </a:r>
            <a:r>
              <a:rPr lang="en-US" sz="1600" dirty="0" smtClean="0">
                <a:solidFill>
                  <a:srgbClr val="FFFFFF"/>
                </a:solidFill>
              </a:rPr>
              <a:t>page</a:t>
            </a:r>
            <a:endParaRPr lang="en-US" sz="1600" dirty="0">
              <a:solidFill>
                <a:srgbClr val="FFFFFF"/>
              </a:solidFill>
            </a:endParaRPr>
          </a:p>
        </p:txBody>
      </p:sp>
      <p:pic>
        <p:nvPicPr>
          <p:cNvPr id="30" name="Picture 2"/>
          <p:cNvPicPr>
            <a:picLocks noChangeAspect="1" noChangeArrowheads="1"/>
          </p:cNvPicPr>
          <p:nvPr/>
        </p:nvPicPr>
        <p:blipFill>
          <a:blip r:embed="rId2"/>
          <a:srcRect/>
          <a:stretch>
            <a:fillRect/>
          </a:stretch>
        </p:blipFill>
        <p:spPr bwMode="auto">
          <a:xfrm>
            <a:off x="251520" y="1979168"/>
            <a:ext cx="4719468" cy="4330152"/>
          </a:xfrm>
          <a:prstGeom prst="rect">
            <a:avLst/>
          </a:prstGeom>
          <a:noFill/>
          <a:ln w="9525">
            <a:noFill/>
            <a:miter lim="800000"/>
            <a:headEnd/>
            <a:tailEnd/>
          </a:ln>
          <a:effectLst/>
        </p:spPr>
      </p:pic>
      <p:sp>
        <p:nvSpPr>
          <p:cNvPr id="31" name="Oval 30"/>
          <p:cNvSpPr/>
          <p:nvPr/>
        </p:nvSpPr>
        <p:spPr bwMode="auto">
          <a:xfrm>
            <a:off x="976497" y="4869160"/>
            <a:ext cx="2875423" cy="427488"/>
          </a:xfrm>
          <a:prstGeom prst="ellipse">
            <a:avLst/>
          </a:prstGeom>
          <a:noFill/>
          <a:ln w="285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bg1"/>
              </a:solidFill>
              <a:effectLst/>
              <a:latin typeface="Verdana" pitchFamily="34" charset="0"/>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010206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65539" name="Rectangle 3"/>
          <p:cNvSpPr>
            <a:spLocks noGrp="1" noChangeArrowheads="1"/>
          </p:cNvSpPr>
          <p:nvPr>
            <p:ph sz="quarter" idx="13"/>
          </p:nvPr>
        </p:nvSpPr>
        <p:spPr/>
        <p:txBody>
          <a:bodyPr/>
          <a:lstStyle/>
          <a:p>
            <a:pPr marL="0" indent="0">
              <a:buNone/>
            </a:pPr>
            <a:r>
              <a:rPr lang="en-US" dirty="0" smtClean="0">
                <a:solidFill>
                  <a:srgbClr val="FFFFFF"/>
                </a:solidFill>
              </a:rPr>
              <a:t>Links defined in the Network file :</a:t>
            </a:r>
          </a:p>
          <a:p>
            <a:endParaRPr lang="en-US" dirty="0" smtClean="0">
              <a:solidFill>
                <a:srgbClr val="FFFFFF"/>
              </a:solidFill>
            </a:endParaRPr>
          </a:p>
          <a:p>
            <a:endParaRPr lang="en-US" dirty="0">
              <a:solidFill>
                <a:srgbClr val="FFFFFF"/>
              </a:solidFill>
            </a:endParaRPr>
          </a:p>
          <a:p>
            <a:endParaRPr lang="en-US" dirty="0" smtClean="0">
              <a:solidFill>
                <a:srgbClr val="FFFFFF"/>
              </a:solidFill>
            </a:endParaRPr>
          </a:p>
          <a:p>
            <a:endParaRPr lang="en-US" dirty="0">
              <a:solidFill>
                <a:srgbClr val="FFFFFF"/>
              </a:solidFill>
            </a:endParaRPr>
          </a:p>
          <a:p>
            <a:endParaRPr lang="en-US" dirty="0" smtClean="0">
              <a:solidFill>
                <a:srgbClr val="FFFFFF"/>
              </a:solidFill>
            </a:endParaRPr>
          </a:p>
          <a:p>
            <a:endParaRPr lang="en-US" dirty="0">
              <a:solidFill>
                <a:srgbClr val="FFFFFF"/>
              </a:solidFill>
            </a:endParaRPr>
          </a:p>
          <a:p>
            <a:endParaRPr lang="en-US" dirty="0" smtClean="0">
              <a:solidFill>
                <a:srgbClr val="FFFFFF"/>
              </a:solidFill>
            </a:endParaRPr>
          </a:p>
          <a:p>
            <a:endParaRPr lang="en-US" dirty="0">
              <a:solidFill>
                <a:srgbClr val="FFFFFF"/>
              </a:solidFill>
            </a:endParaRPr>
          </a:p>
          <a:p>
            <a:endParaRPr lang="en-US" dirty="0" smtClean="0">
              <a:solidFill>
                <a:srgbClr val="FFFFFF"/>
              </a:solidFill>
            </a:endParaRPr>
          </a:p>
          <a:p>
            <a:pPr marL="0" indent="0">
              <a:buNone/>
            </a:pPr>
            <a:r>
              <a:rPr lang="en-US" dirty="0" smtClean="0">
                <a:solidFill>
                  <a:srgbClr val="FFFFFF"/>
                </a:solidFill>
              </a:rPr>
              <a:t>Two ways of coupling :</a:t>
            </a:r>
          </a:p>
          <a:p>
            <a:pPr>
              <a:buFont typeface="Arial" pitchFamily="34" charset="0"/>
              <a:buChar char="•"/>
            </a:pPr>
            <a:r>
              <a:rPr lang="en-US" dirty="0" smtClean="0">
                <a:solidFill>
                  <a:srgbClr val="FFFFFF"/>
                </a:solidFill>
              </a:rPr>
              <a:t>Point </a:t>
            </a:r>
            <a:r>
              <a:rPr lang="en-US" dirty="0">
                <a:solidFill>
                  <a:srgbClr val="FFFFFF"/>
                </a:solidFill>
              </a:rPr>
              <a:t>source</a:t>
            </a:r>
          </a:p>
          <a:p>
            <a:pPr>
              <a:spcAft>
                <a:spcPct val="20000"/>
              </a:spcAft>
              <a:buFont typeface="Arial" pitchFamily="34" charset="0"/>
              <a:buChar char="•"/>
            </a:pPr>
            <a:r>
              <a:rPr lang="en-US" dirty="0" smtClean="0">
                <a:solidFill>
                  <a:srgbClr val="FFFFFF"/>
                </a:solidFill>
              </a:rPr>
              <a:t>Distributed </a:t>
            </a:r>
            <a:r>
              <a:rPr lang="en-US" dirty="0">
                <a:solidFill>
                  <a:srgbClr val="FFFFFF"/>
                </a:solidFill>
              </a:rPr>
              <a:t>source</a:t>
            </a:r>
          </a:p>
          <a:p>
            <a:pPr marL="0" indent="0">
              <a:buNone/>
            </a:pPr>
            <a:r>
              <a:rPr lang="en-US" sz="1800" dirty="0" smtClean="0">
                <a:solidFill>
                  <a:schemeClr val="accent1"/>
                </a:solidFill>
              </a:rPr>
              <a:t>For </a:t>
            </a:r>
            <a:r>
              <a:rPr lang="en-US" sz="1800" dirty="0">
                <a:solidFill>
                  <a:schemeClr val="accent1"/>
                </a:solidFill>
              </a:rPr>
              <a:t>multiple branches in a catchment, distribute by catchment area </a:t>
            </a:r>
            <a:r>
              <a:rPr lang="en-US" sz="1800" dirty="0" smtClean="0">
                <a:solidFill>
                  <a:schemeClr val="accent1"/>
                </a:solidFill>
              </a:rPr>
              <a:t>weighting</a:t>
            </a:r>
            <a:endParaRPr lang="en-US" sz="1800" dirty="0">
              <a:solidFill>
                <a:schemeClr val="accent1"/>
              </a:solidFill>
            </a:endParaRPr>
          </a:p>
        </p:txBody>
      </p:sp>
      <p:pic>
        <p:nvPicPr>
          <p:cNvPr id="65540" name="Picture 4" descr="nwk11_RR-links"/>
          <p:cNvPicPr>
            <a:picLocks noChangeAspect="1" noChangeArrowheads="1"/>
          </p:cNvPicPr>
          <p:nvPr/>
        </p:nvPicPr>
        <p:blipFill>
          <a:blip r:embed="rId2"/>
          <a:srcRect b="48109"/>
          <a:stretch>
            <a:fillRect/>
          </a:stretch>
        </p:blipFill>
        <p:spPr bwMode="auto">
          <a:xfrm>
            <a:off x="683568" y="1682750"/>
            <a:ext cx="7532687" cy="2970213"/>
          </a:xfrm>
          <a:prstGeom prst="rect">
            <a:avLst/>
          </a:prstGeom>
          <a:noFill/>
        </p:spPr>
      </p:pic>
      <p:sp>
        <p:nvSpPr>
          <p:cNvPr id="65541" name="Rectangle 5"/>
          <p:cNvSpPr>
            <a:spLocks noChangeArrowheads="1"/>
          </p:cNvSpPr>
          <p:nvPr/>
        </p:nvSpPr>
        <p:spPr bwMode="auto">
          <a:xfrm>
            <a:off x="1258888" y="3068960"/>
            <a:ext cx="1512887" cy="215900"/>
          </a:xfrm>
          <a:prstGeom prst="rect">
            <a:avLst/>
          </a:prstGeom>
          <a:noFill/>
          <a:ln w="38100">
            <a:solidFill>
              <a:schemeClr val="accent2"/>
            </a:solidFill>
            <a:miter lim="800000"/>
            <a:headEnd/>
            <a:tailEnd/>
          </a:ln>
          <a:effectLst/>
        </p:spPr>
        <p:txBody>
          <a:bodyPr wrap="none" anchor="ctr"/>
          <a:lstStyle/>
          <a:p>
            <a:endParaRPr lang="en-US"/>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solidFill>
                  <a:srgbClr val="FFFFFF"/>
                </a:solidFill>
              </a:rPr>
              <a:t>Coupling RR-HD</a:t>
            </a:r>
          </a:p>
        </p:txBody>
      </p:sp>
      <p:sp>
        <p:nvSpPr>
          <p:cNvPr id="2" name="Content Placeholder 1"/>
          <p:cNvSpPr>
            <a:spLocks noGrp="1"/>
          </p:cNvSpPr>
          <p:nvPr>
            <p:ph sz="quarter" idx="13"/>
          </p:nvPr>
        </p:nvSpPr>
        <p:spPr/>
        <p:txBody>
          <a:bodyPr/>
          <a:lstStyle/>
          <a:p>
            <a:endParaRPr lang="en-GB"/>
          </a:p>
        </p:txBody>
      </p:sp>
      <p:pic>
        <p:nvPicPr>
          <p:cNvPr id="63491" name="Picture 3"/>
          <p:cNvPicPr>
            <a:picLocks noChangeAspect="1" noChangeArrowheads="1"/>
          </p:cNvPicPr>
          <p:nvPr/>
        </p:nvPicPr>
        <p:blipFill>
          <a:blip r:embed="rId2"/>
          <a:srcRect l="28004"/>
          <a:stretch>
            <a:fillRect/>
          </a:stretch>
        </p:blipFill>
        <p:spPr bwMode="auto">
          <a:xfrm>
            <a:off x="757238" y="1341438"/>
            <a:ext cx="2357437" cy="4792662"/>
          </a:xfrm>
          <a:prstGeom prst="rect">
            <a:avLst/>
          </a:prstGeom>
          <a:noFill/>
          <a:ln w="9525">
            <a:noFill/>
            <a:miter lim="800000"/>
            <a:headEnd/>
            <a:tailEnd/>
          </a:ln>
          <a:effectLst/>
        </p:spPr>
      </p:pic>
      <p:pic>
        <p:nvPicPr>
          <p:cNvPr id="63492" name="Picture 4" descr="RR_process"/>
          <p:cNvPicPr>
            <a:picLocks noChangeAspect="1" noChangeArrowheads="1"/>
          </p:cNvPicPr>
          <p:nvPr/>
        </p:nvPicPr>
        <p:blipFill>
          <a:blip r:embed="rId3">
            <a:clrChange>
              <a:clrFrom>
                <a:srgbClr val="7B7B7B"/>
              </a:clrFrom>
              <a:clrTo>
                <a:srgbClr val="7B7B7B">
                  <a:alpha val="0"/>
                </a:srgbClr>
              </a:clrTo>
            </a:clrChange>
          </a:blip>
          <a:srcRect l="3532" r="10597" b="3627"/>
          <a:stretch>
            <a:fillRect/>
          </a:stretch>
        </p:blipFill>
        <p:spPr bwMode="auto">
          <a:xfrm>
            <a:off x="3276600" y="1341438"/>
            <a:ext cx="5251450" cy="4781550"/>
          </a:xfrm>
          <a:prstGeom prst="rect">
            <a:avLst/>
          </a:prstGeom>
          <a:noFill/>
        </p:spPr>
      </p:pic>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66563" name="Rectangle 3"/>
          <p:cNvSpPr>
            <a:spLocks noGrp="1" noChangeArrowheads="1"/>
          </p:cNvSpPr>
          <p:nvPr>
            <p:ph sz="quarter" idx="13"/>
          </p:nvPr>
        </p:nvSpPr>
        <p:spPr/>
        <p:txBody>
          <a:bodyPr/>
          <a:lstStyle/>
          <a:p>
            <a:pPr marL="0" indent="0">
              <a:buNone/>
            </a:pPr>
            <a:r>
              <a:rPr lang="en-US" dirty="0">
                <a:solidFill>
                  <a:srgbClr val="FFFFFF"/>
                </a:solidFill>
              </a:rPr>
              <a:t>MODELS AVAILABLE:</a:t>
            </a:r>
            <a:br>
              <a:rPr lang="en-US" dirty="0">
                <a:solidFill>
                  <a:srgbClr val="FFFFFF"/>
                </a:solidFill>
              </a:rPr>
            </a:br>
            <a:endParaRPr lang="en-US" dirty="0">
              <a:solidFill>
                <a:srgbClr val="FFFFFF"/>
              </a:solidFill>
            </a:endParaRPr>
          </a:p>
          <a:p>
            <a:pPr>
              <a:spcAft>
                <a:spcPts val="1200"/>
              </a:spcAft>
            </a:pPr>
            <a:r>
              <a:rPr lang="en-US" dirty="0">
                <a:solidFill>
                  <a:schemeClr val="accent1"/>
                </a:solidFill>
              </a:rPr>
              <a:t>NAM</a:t>
            </a:r>
            <a:r>
              <a:rPr lang="en-US" dirty="0">
                <a:solidFill>
                  <a:srgbClr val="FFFFFF"/>
                </a:solidFill>
              </a:rPr>
              <a:t> </a:t>
            </a:r>
            <a:r>
              <a:rPr lang="en-US" sz="1800" dirty="0">
                <a:solidFill>
                  <a:srgbClr val="FFFFFF"/>
                </a:solidFill>
              </a:rPr>
              <a:t>– daily or hourly, with surface &amp; subsurface interflow &amp; storages, nine cal. </a:t>
            </a:r>
            <a:r>
              <a:rPr lang="en-US" sz="1800" dirty="0" smtClean="0">
                <a:solidFill>
                  <a:srgbClr val="FFFFFF"/>
                </a:solidFill>
              </a:rPr>
              <a:t>Parameters</a:t>
            </a:r>
          </a:p>
          <a:p>
            <a:pPr>
              <a:spcAft>
                <a:spcPts val="1200"/>
              </a:spcAft>
            </a:pPr>
            <a:r>
              <a:rPr lang="en-US" dirty="0" smtClean="0">
                <a:solidFill>
                  <a:schemeClr val="accent1"/>
                </a:solidFill>
              </a:rPr>
              <a:t>SMAP</a:t>
            </a:r>
            <a:r>
              <a:rPr lang="en-US" dirty="0" smtClean="0">
                <a:solidFill>
                  <a:srgbClr val="FFFFFF"/>
                </a:solidFill>
              </a:rPr>
              <a:t> </a:t>
            </a:r>
            <a:r>
              <a:rPr lang="en-US" sz="1800" dirty="0" smtClean="0">
                <a:solidFill>
                  <a:srgbClr val="FFFFFF"/>
                </a:solidFill>
              </a:rPr>
              <a:t>– monthly, with two storages, five cal. parameters (similar accuracy to monthly NAM)</a:t>
            </a:r>
          </a:p>
          <a:p>
            <a:pPr>
              <a:spcAft>
                <a:spcPts val="1200"/>
              </a:spcAft>
            </a:pPr>
            <a:r>
              <a:rPr lang="en-US" dirty="0" smtClean="0">
                <a:solidFill>
                  <a:schemeClr val="accent1"/>
                </a:solidFill>
              </a:rPr>
              <a:t>UHM</a:t>
            </a:r>
            <a:r>
              <a:rPr lang="en-US" dirty="0" smtClean="0">
                <a:solidFill>
                  <a:srgbClr val="FFFFFF"/>
                </a:solidFill>
              </a:rPr>
              <a:t> </a:t>
            </a:r>
            <a:r>
              <a:rPr lang="en-US" sz="1800" dirty="0" smtClean="0">
                <a:solidFill>
                  <a:srgbClr val="FFFFFF"/>
                </a:solidFill>
              </a:rPr>
              <a:t>– unit hydrograph method using SCS or user defined curves and SCS or standard loss models</a:t>
            </a:r>
          </a:p>
          <a:p>
            <a:pPr>
              <a:spcAft>
                <a:spcPts val="1200"/>
              </a:spcAft>
            </a:pPr>
            <a:r>
              <a:rPr lang="en-US" dirty="0" smtClean="0">
                <a:solidFill>
                  <a:schemeClr val="accent1"/>
                </a:solidFill>
              </a:rPr>
              <a:t>Urban</a:t>
            </a:r>
            <a:r>
              <a:rPr lang="en-US" dirty="0" smtClean="0">
                <a:solidFill>
                  <a:srgbClr val="FFFFFF"/>
                </a:solidFill>
              </a:rPr>
              <a:t> </a:t>
            </a:r>
            <a:r>
              <a:rPr lang="en-US" sz="1800" dirty="0">
                <a:solidFill>
                  <a:srgbClr val="FFFFFF"/>
                </a:solidFill>
              </a:rPr>
              <a:t>– two methods: time/area or non-linear </a:t>
            </a:r>
            <a:r>
              <a:rPr lang="en-US" sz="1800" dirty="0" smtClean="0">
                <a:solidFill>
                  <a:srgbClr val="FFFFFF"/>
                </a:solidFill>
              </a:rPr>
              <a:t>reservoir</a:t>
            </a:r>
          </a:p>
          <a:p>
            <a:pPr>
              <a:spcAft>
                <a:spcPts val="1200"/>
              </a:spcAft>
            </a:pPr>
            <a:r>
              <a:rPr lang="en-US" dirty="0" smtClean="0">
                <a:solidFill>
                  <a:schemeClr val="accent1"/>
                </a:solidFill>
              </a:rPr>
              <a:t>FEH</a:t>
            </a:r>
            <a:r>
              <a:rPr lang="en-US" dirty="0" smtClean="0">
                <a:solidFill>
                  <a:srgbClr val="FFFFFF"/>
                </a:solidFill>
              </a:rPr>
              <a:t> </a:t>
            </a:r>
            <a:r>
              <a:rPr lang="en-US" sz="1800" dirty="0">
                <a:solidFill>
                  <a:srgbClr val="FFFFFF"/>
                </a:solidFill>
              </a:rPr>
              <a:t>– UK Flood Estimation Handbook, with design or observed flood </a:t>
            </a:r>
            <a:r>
              <a:rPr lang="en-US" sz="1800" dirty="0" smtClean="0">
                <a:solidFill>
                  <a:srgbClr val="FFFFFF"/>
                </a:solidFill>
              </a:rPr>
              <a:t>events</a:t>
            </a:r>
          </a:p>
          <a:p>
            <a:pPr>
              <a:spcAft>
                <a:spcPts val="1200"/>
              </a:spcAft>
            </a:pPr>
            <a:r>
              <a:rPr lang="en-US" dirty="0" err="1" smtClean="0">
                <a:solidFill>
                  <a:schemeClr val="accent1"/>
                </a:solidFill>
              </a:rPr>
              <a:t>DRiFt</a:t>
            </a:r>
            <a:r>
              <a:rPr lang="en-US" dirty="0" smtClean="0">
                <a:solidFill>
                  <a:srgbClr val="FFFFFF"/>
                </a:solidFill>
              </a:rPr>
              <a:t> </a:t>
            </a:r>
            <a:r>
              <a:rPr lang="en-US" sz="1800" dirty="0">
                <a:solidFill>
                  <a:srgbClr val="FFFFFF"/>
                </a:solidFill>
              </a:rPr>
              <a:t>– DEM-based morphological model developed by CIMA (Italian research cooperative)</a:t>
            </a: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5" name="Text Box 3"/>
          <p:cNvSpPr txBox="1">
            <a:spLocks noGrp="1" noChangeArrowheads="1"/>
          </p:cNvSpPr>
          <p:nvPr>
            <p:ph sz="quarter" idx="13"/>
          </p:nvPr>
        </p:nvSpPr>
        <p:spPr bwMode="auto">
          <a:xfrm>
            <a:off x="251520" y="1189653"/>
            <a:ext cx="8640959" cy="3570208"/>
          </a:xfrm>
          <a:prstGeom prst="rect">
            <a:avLst/>
          </a:prstGeom>
          <a:noFill/>
          <a:ln w="9525">
            <a:noFill/>
            <a:miter lim="800000"/>
            <a:headEnd type="none" w="sm" len="sm"/>
            <a:tailEnd type="none" w="sm" len="sm"/>
          </a:ln>
          <a:effectLst/>
        </p:spPr>
        <p:txBody>
          <a:bodyPr wrap="square">
            <a:spAutoFit/>
          </a:bodyPr>
          <a:lstStyle/>
          <a:p>
            <a:pPr marL="0" indent="0" defTabSz="762000" eaLnBrk="0" hangingPunct="0">
              <a:buNone/>
            </a:pPr>
            <a:r>
              <a:rPr lang="en-US" dirty="0" smtClean="0">
                <a:solidFill>
                  <a:srgbClr val="FFFFFF"/>
                </a:solidFill>
              </a:rPr>
              <a:t>Basic principles :</a:t>
            </a:r>
          </a:p>
          <a:p>
            <a:pPr defTabSz="762000" eaLnBrk="0" hangingPunct="0"/>
            <a:endParaRPr lang="en-US" dirty="0" smtClean="0">
              <a:solidFill>
                <a:srgbClr val="FFFFFF"/>
              </a:solidFill>
            </a:endParaRPr>
          </a:p>
          <a:p>
            <a:pPr defTabSz="762000" eaLnBrk="0" hangingPunct="0"/>
            <a:r>
              <a:rPr lang="en-US" dirty="0" smtClean="0">
                <a:solidFill>
                  <a:srgbClr val="FFFFFF"/>
                </a:solidFill>
              </a:rPr>
              <a:t>Using </a:t>
            </a:r>
            <a:r>
              <a:rPr lang="en-US" dirty="0">
                <a:solidFill>
                  <a:srgbClr val="FFFFFF"/>
                </a:solidFill>
              </a:rPr>
              <a:t>the </a:t>
            </a:r>
            <a:r>
              <a:rPr lang="en-US" dirty="0" smtClean="0">
                <a:solidFill>
                  <a:srgbClr val="FFFFFF"/>
                </a:solidFill>
              </a:rPr>
              <a:t>rainfall </a:t>
            </a:r>
            <a:r>
              <a:rPr lang="en-US" dirty="0">
                <a:solidFill>
                  <a:srgbClr val="FFFFFF"/>
                </a:solidFill>
              </a:rPr>
              <a:t>runoff module as boundary condition for the </a:t>
            </a:r>
            <a:r>
              <a:rPr lang="en-US" dirty="0" smtClean="0">
                <a:solidFill>
                  <a:srgbClr val="FFFFFF"/>
                </a:solidFill>
              </a:rPr>
              <a:t>hydrodynamics</a:t>
            </a:r>
            <a:endParaRPr lang="en-US" dirty="0">
              <a:solidFill>
                <a:srgbClr val="FFFFFF"/>
              </a:solidFill>
            </a:endParaRPr>
          </a:p>
          <a:p>
            <a:pPr defTabSz="762000" eaLnBrk="0" hangingPunct="0"/>
            <a:endParaRPr lang="en-US" dirty="0">
              <a:solidFill>
                <a:srgbClr val="FFFFFF"/>
              </a:solidFill>
            </a:endParaRPr>
          </a:p>
          <a:p>
            <a:pPr defTabSz="762000" eaLnBrk="0" hangingPunct="0"/>
            <a:r>
              <a:rPr lang="en-US" dirty="0">
                <a:solidFill>
                  <a:srgbClr val="FFFFFF"/>
                </a:solidFill>
              </a:rPr>
              <a:t>Coupling at branch ends </a:t>
            </a:r>
          </a:p>
          <a:p>
            <a:pPr defTabSz="762000" eaLnBrk="0" hangingPunct="0"/>
            <a:endParaRPr lang="en-US" dirty="0">
              <a:solidFill>
                <a:srgbClr val="FFFFFF"/>
              </a:solidFill>
            </a:endParaRPr>
          </a:p>
          <a:p>
            <a:pPr defTabSz="762000" eaLnBrk="0" hangingPunct="0"/>
            <a:r>
              <a:rPr lang="en-US" dirty="0">
                <a:solidFill>
                  <a:srgbClr val="FFFFFF"/>
                </a:solidFill>
              </a:rPr>
              <a:t>Coupling along reaches</a:t>
            </a:r>
          </a:p>
          <a:p>
            <a:pPr defTabSz="762000" eaLnBrk="0" hangingPunct="0"/>
            <a:endParaRPr lang="en-US" dirty="0">
              <a:solidFill>
                <a:srgbClr val="FFFFFF"/>
              </a:solidFill>
            </a:endParaRPr>
          </a:p>
          <a:p>
            <a:pPr defTabSz="762000" eaLnBrk="0" hangingPunct="0"/>
            <a:r>
              <a:rPr lang="en-US" dirty="0">
                <a:solidFill>
                  <a:srgbClr val="FFFFFF"/>
                </a:solidFill>
              </a:rPr>
              <a:t>Ensuring that the hydrodynamic </a:t>
            </a:r>
            <a:r>
              <a:rPr lang="en-US" dirty="0" smtClean="0">
                <a:solidFill>
                  <a:srgbClr val="FFFFFF"/>
                </a:solidFill>
              </a:rPr>
              <a:t>setup </a:t>
            </a:r>
            <a:r>
              <a:rPr lang="en-US" dirty="0">
                <a:solidFill>
                  <a:srgbClr val="FFFFFF"/>
                </a:solidFill>
              </a:rPr>
              <a:t>is well defined </a:t>
            </a: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FF"/>
                </a:solidFill>
              </a:rPr>
              <a:t>Coupling RR-HD</a:t>
            </a:r>
            <a:endParaRPr lang="en-GB" dirty="0"/>
          </a:p>
        </p:txBody>
      </p:sp>
      <p:sp>
        <p:nvSpPr>
          <p:cNvPr id="3" name="Content Placeholder 2"/>
          <p:cNvSpPr>
            <a:spLocks noGrp="1"/>
          </p:cNvSpPr>
          <p:nvPr>
            <p:ph sz="quarter" idx="13"/>
          </p:nvPr>
        </p:nvSpPr>
        <p:spPr/>
        <p:txBody>
          <a:bodyPr/>
          <a:lstStyle/>
          <a:p>
            <a:pPr marL="0" indent="0">
              <a:buNone/>
            </a:pPr>
            <a:r>
              <a:rPr lang="en-US" dirty="0">
                <a:solidFill>
                  <a:srgbClr val="FFFFFF"/>
                </a:solidFill>
              </a:rPr>
              <a:t>The physical system </a:t>
            </a:r>
          </a:p>
          <a:p>
            <a:endParaRPr lang="en-GB" dirty="0"/>
          </a:p>
        </p:txBody>
      </p:sp>
      <p:sp>
        <p:nvSpPr>
          <p:cNvPr id="20" name="Text Box 19"/>
          <p:cNvSpPr txBox="1">
            <a:spLocks noChangeArrowheads="1"/>
          </p:cNvSpPr>
          <p:nvPr/>
        </p:nvSpPr>
        <p:spPr bwMode="auto">
          <a:xfrm>
            <a:off x="5791200" y="2174875"/>
            <a:ext cx="2634054" cy="2246769"/>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dirty="0" smtClean="0">
                <a:solidFill>
                  <a:srgbClr val="FFFFFF"/>
                </a:solidFill>
                <a:latin typeface="Arial"/>
              </a:rPr>
              <a:t>4 catchments</a:t>
            </a:r>
          </a:p>
          <a:p>
            <a:pPr defTabSz="762000" eaLnBrk="0" hangingPunct="0"/>
            <a:endParaRPr lang="en-GB" dirty="0" smtClean="0">
              <a:solidFill>
                <a:srgbClr val="FFFFFF"/>
              </a:solidFill>
              <a:latin typeface="Arial"/>
            </a:endParaRPr>
          </a:p>
          <a:p>
            <a:pPr defTabSz="762000" eaLnBrk="0" hangingPunct="0"/>
            <a:r>
              <a:rPr lang="en-GB" dirty="0" smtClean="0">
                <a:solidFill>
                  <a:srgbClr val="FFFFFF"/>
                </a:solidFill>
                <a:latin typeface="Arial"/>
              </a:rPr>
              <a:t>1 main stream</a:t>
            </a:r>
          </a:p>
          <a:p>
            <a:pPr defTabSz="762000" eaLnBrk="0" hangingPunct="0"/>
            <a:endParaRPr lang="en-GB" dirty="0" smtClean="0">
              <a:solidFill>
                <a:srgbClr val="FFFFFF"/>
              </a:solidFill>
              <a:latin typeface="Arial"/>
            </a:endParaRPr>
          </a:p>
          <a:p>
            <a:pPr defTabSz="762000" eaLnBrk="0" hangingPunct="0"/>
            <a:r>
              <a:rPr lang="en-GB" dirty="0" smtClean="0">
                <a:solidFill>
                  <a:srgbClr val="FFFFFF"/>
                </a:solidFill>
                <a:latin typeface="Arial"/>
              </a:rPr>
              <a:t>3 tributaries</a:t>
            </a:r>
          </a:p>
          <a:p>
            <a:pPr defTabSz="762000" eaLnBrk="0" hangingPunct="0"/>
            <a:endParaRPr lang="en-GB" dirty="0" smtClean="0">
              <a:solidFill>
                <a:srgbClr val="FFFFFF"/>
              </a:solidFill>
              <a:latin typeface="Arial"/>
            </a:endParaRPr>
          </a:p>
          <a:p>
            <a:pPr defTabSz="762000" eaLnBrk="0" hangingPunct="0"/>
            <a:r>
              <a:rPr lang="en-GB" dirty="0" smtClean="0">
                <a:solidFill>
                  <a:srgbClr val="FFFFFF"/>
                </a:solidFill>
                <a:latin typeface="Arial"/>
              </a:rPr>
              <a:t>1 higher order branch</a:t>
            </a:r>
            <a:endParaRPr lang="en-GB" dirty="0">
              <a:solidFill>
                <a:srgbClr val="FFFFFF"/>
              </a:solidFill>
              <a:latin typeface="Arial"/>
            </a:endParaRPr>
          </a:p>
        </p:txBody>
      </p:sp>
      <p:sp>
        <p:nvSpPr>
          <p:cNvPr id="21" name="Text Box 20"/>
          <p:cNvSpPr txBox="1">
            <a:spLocks noChangeArrowheads="1"/>
          </p:cNvSpPr>
          <p:nvPr/>
        </p:nvSpPr>
        <p:spPr bwMode="auto">
          <a:xfrm>
            <a:off x="1968253" y="6010275"/>
            <a:ext cx="4756430" cy="40011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dirty="0" smtClean="0">
                <a:solidFill>
                  <a:srgbClr val="FFFFFF"/>
                </a:solidFill>
                <a:latin typeface="Arial"/>
              </a:rPr>
              <a:t>How do  we represent this in the model?</a:t>
            </a:r>
            <a:endParaRPr lang="en-GB" dirty="0">
              <a:solidFill>
                <a:srgbClr val="FFFFFF"/>
              </a:solidFill>
              <a:latin typeface="Arial"/>
            </a:endParaRPr>
          </a:p>
        </p:txBody>
      </p:sp>
      <p:sp>
        <p:nvSpPr>
          <p:cNvPr id="22" name="Freeform 3"/>
          <p:cNvSpPr>
            <a:spLocks/>
          </p:cNvSpPr>
          <p:nvPr/>
        </p:nvSpPr>
        <p:spPr bwMode="auto">
          <a:xfrm>
            <a:off x="1785918" y="1928802"/>
            <a:ext cx="3424237" cy="3482975"/>
          </a:xfrm>
          <a:custGeom>
            <a:avLst/>
            <a:gdLst/>
            <a:ahLst/>
            <a:cxnLst>
              <a:cxn ang="0">
                <a:pos x="347" y="109"/>
              </a:cxn>
              <a:cxn ang="0">
                <a:pos x="109" y="246"/>
              </a:cxn>
              <a:cxn ang="0">
                <a:pos x="0" y="411"/>
              </a:cxn>
              <a:cxn ang="0">
                <a:pos x="18" y="594"/>
              </a:cxn>
              <a:cxn ang="0">
                <a:pos x="54" y="649"/>
              </a:cxn>
              <a:cxn ang="0">
                <a:pos x="164" y="777"/>
              </a:cxn>
              <a:cxn ang="0">
                <a:pos x="219" y="896"/>
              </a:cxn>
              <a:cxn ang="0">
                <a:pos x="237" y="950"/>
              </a:cxn>
              <a:cxn ang="0">
                <a:pos x="246" y="1197"/>
              </a:cxn>
              <a:cxn ang="0">
                <a:pos x="356" y="1344"/>
              </a:cxn>
              <a:cxn ang="0">
                <a:pos x="438" y="1444"/>
              </a:cxn>
              <a:cxn ang="0">
                <a:pos x="466" y="1508"/>
              </a:cxn>
              <a:cxn ang="0">
                <a:pos x="585" y="1682"/>
              </a:cxn>
              <a:cxn ang="0">
                <a:pos x="676" y="1929"/>
              </a:cxn>
              <a:cxn ang="0">
                <a:pos x="704" y="1984"/>
              </a:cxn>
              <a:cxn ang="0">
                <a:pos x="886" y="2112"/>
              </a:cxn>
              <a:cxn ang="0">
                <a:pos x="923" y="2121"/>
              </a:cxn>
              <a:cxn ang="0">
                <a:pos x="1097" y="2194"/>
              </a:cxn>
              <a:cxn ang="0">
                <a:pos x="1179" y="2185"/>
              </a:cxn>
              <a:cxn ang="0">
                <a:pos x="1197" y="2166"/>
              </a:cxn>
              <a:cxn ang="0">
                <a:pos x="1261" y="2112"/>
              </a:cxn>
              <a:cxn ang="0">
                <a:pos x="1344" y="2084"/>
              </a:cxn>
              <a:cxn ang="0">
                <a:pos x="1371" y="2075"/>
              </a:cxn>
              <a:cxn ang="0">
                <a:pos x="1563" y="2084"/>
              </a:cxn>
              <a:cxn ang="0">
                <a:pos x="1590" y="2102"/>
              </a:cxn>
              <a:cxn ang="0">
                <a:pos x="1691" y="2121"/>
              </a:cxn>
              <a:cxn ang="0">
                <a:pos x="1837" y="2048"/>
              </a:cxn>
              <a:cxn ang="0">
                <a:pos x="1965" y="1874"/>
              </a:cxn>
              <a:cxn ang="0">
                <a:pos x="2121" y="1728"/>
              </a:cxn>
              <a:cxn ang="0">
                <a:pos x="2130" y="1600"/>
              </a:cxn>
              <a:cxn ang="0">
                <a:pos x="2130" y="1280"/>
              </a:cxn>
              <a:cxn ang="0">
                <a:pos x="2066" y="1133"/>
              </a:cxn>
              <a:cxn ang="0">
                <a:pos x="1956" y="923"/>
              </a:cxn>
              <a:cxn ang="0">
                <a:pos x="1901" y="850"/>
              </a:cxn>
              <a:cxn ang="0">
                <a:pos x="1828" y="640"/>
              </a:cxn>
              <a:cxn ang="0">
                <a:pos x="1819" y="594"/>
              </a:cxn>
              <a:cxn ang="0">
                <a:pos x="1801" y="539"/>
              </a:cxn>
              <a:cxn ang="0">
                <a:pos x="1718" y="246"/>
              </a:cxn>
              <a:cxn ang="0">
                <a:pos x="1536" y="100"/>
              </a:cxn>
              <a:cxn ang="0">
                <a:pos x="1362" y="0"/>
              </a:cxn>
              <a:cxn ang="0">
                <a:pos x="1069" y="9"/>
              </a:cxn>
              <a:cxn ang="0">
                <a:pos x="960" y="36"/>
              </a:cxn>
              <a:cxn ang="0">
                <a:pos x="722" y="45"/>
              </a:cxn>
              <a:cxn ang="0">
                <a:pos x="658" y="64"/>
              </a:cxn>
              <a:cxn ang="0">
                <a:pos x="630" y="73"/>
              </a:cxn>
              <a:cxn ang="0">
                <a:pos x="347" y="109"/>
              </a:cxn>
            </a:cxnLst>
            <a:rect l="0" t="0" r="r" b="b"/>
            <a:pathLst>
              <a:path w="2157" h="2194">
                <a:moveTo>
                  <a:pt x="347" y="109"/>
                </a:moveTo>
                <a:cubicBezTo>
                  <a:pt x="173" y="128"/>
                  <a:pt x="297" y="186"/>
                  <a:pt x="109" y="246"/>
                </a:cubicBezTo>
                <a:cubicBezTo>
                  <a:pt x="67" y="276"/>
                  <a:pt x="35" y="363"/>
                  <a:pt x="0" y="411"/>
                </a:cubicBezTo>
                <a:cubicBezTo>
                  <a:pt x="6" y="472"/>
                  <a:pt x="10" y="533"/>
                  <a:pt x="18" y="594"/>
                </a:cubicBezTo>
                <a:cubicBezTo>
                  <a:pt x="22" y="626"/>
                  <a:pt x="33" y="625"/>
                  <a:pt x="54" y="649"/>
                </a:cubicBezTo>
                <a:cubicBezTo>
                  <a:pt x="65" y="662"/>
                  <a:pt x="161" y="773"/>
                  <a:pt x="164" y="777"/>
                </a:cubicBezTo>
                <a:cubicBezTo>
                  <a:pt x="190" y="816"/>
                  <a:pt x="204" y="851"/>
                  <a:pt x="219" y="896"/>
                </a:cubicBezTo>
                <a:cubicBezTo>
                  <a:pt x="225" y="914"/>
                  <a:pt x="237" y="950"/>
                  <a:pt x="237" y="950"/>
                </a:cubicBezTo>
                <a:cubicBezTo>
                  <a:pt x="240" y="1032"/>
                  <a:pt x="240" y="1115"/>
                  <a:pt x="246" y="1197"/>
                </a:cubicBezTo>
                <a:cubicBezTo>
                  <a:pt x="251" y="1264"/>
                  <a:pt x="315" y="1302"/>
                  <a:pt x="356" y="1344"/>
                </a:cubicBezTo>
                <a:cubicBezTo>
                  <a:pt x="383" y="1371"/>
                  <a:pt x="415" y="1414"/>
                  <a:pt x="438" y="1444"/>
                </a:cubicBezTo>
                <a:cubicBezTo>
                  <a:pt x="468" y="1484"/>
                  <a:pt x="448" y="1472"/>
                  <a:pt x="466" y="1508"/>
                </a:cubicBezTo>
                <a:cubicBezTo>
                  <a:pt x="484" y="1544"/>
                  <a:pt x="555" y="1653"/>
                  <a:pt x="585" y="1682"/>
                </a:cubicBezTo>
                <a:cubicBezTo>
                  <a:pt x="625" y="1763"/>
                  <a:pt x="637" y="1849"/>
                  <a:pt x="676" y="1929"/>
                </a:cubicBezTo>
                <a:cubicBezTo>
                  <a:pt x="694" y="1966"/>
                  <a:pt x="673" y="1949"/>
                  <a:pt x="704" y="1984"/>
                </a:cubicBezTo>
                <a:cubicBezTo>
                  <a:pt x="758" y="2045"/>
                  <a:pt x="814" y="2076"/>
                  <a:pt x="886" y="2112"/>
                </a:cubicBezTo>
                <a:cubicBezTo>
                  <a:pt x="897" y="2118"/>
                  <a:pt x="911" y="2117"/>
                  <a:pt x="923" y="2121"/>
                </a:cubicBezTo>
                <a:cubicBezTo>
                  <a:pt x="976" y="2140"/>
                  <a:pt x="1050" y="2164"/>
                  <a:pt x="1097" y="2194"/>
                </a:cubicBezTo>
                <a:cubicBezTo>
                  <a:pt x="1124" y="2191"/>
                  <a:pt x="1153" y="2192"/>
                  <a:pt x="1179" y="2185"/>
                </a:cubicBezTo>
                <a:cubicBezTo>
                  <a:pt x="1187" y="2183"/>
                  <a:pt x="1191" y="2172"/>
                  <a:pt x="1197" y="2166"/>
                </a:cubicBezTo>
                <a:cubicBezTo>
                  <a:pt x="1213" y="2150"/>
                  <a:pt x="1246" y="2120"/>
                  <a:pt x="1261" y="2112"/>
                </a:cubicBezTo>
                <a:cubicBezTo>
                  <a:pt x="1269" y="2108"/>
                  <a:pt x="1326" y="2090"/>
                  <a:pt x="1344" y="2084"/>
                </a:cubicBezTo>
                <a:cubicBezTo>
                  <a:pt x="1353" y="2081"/>
                  <a:pt x="1371" y="2075"/>
                  <a:pt x="1371" y="2075"/>
                </a:cubicBezTo>
                <a:cubicBezTo>
                  <a:pt x="1435" y="2078"/>
                  <a:pt x="1499" y="2076"/>
                  <a:pt x="1563" y="2084"/>
                </a:cubicBezTo>
                <a:cubicBezTo>
                  <a:pt x="1574" y="2085"/>
                  <a:pt x="1580" y="2099"/>
                  <a:pt x="1590" y="2102"/>
                </a:cubicBezTo>
                <a:cubicBezTo>
                  <a:pt x="1623" y="2112"/>
                  <a:pt x="1691" y="2121"/>
                  <a:pt x="1691" y="2121"/>
                </a:cubicBezTo>
                <a:cubicBezTo>
                  <a:pt x="1789" y="2112"/>
                  <a:pt x="1804" y="2129"/>
                  <a:pt x="1837" y="2048"/>
                </a:cubicBezTo>
                <a:cubicBezTo>
                  <a:pt x="1866" y="1899"/>
                  <a:pt x="1829" y="1919"/>
                  <a:pt x="1965" y="1874"/>
                </a:cubicBezTo>
                <a:cubicBezTo>
                  <a:pt x="2015" y="1880"/>
                  <a:pt x="2020" y="1883"/>
                  <a:pt x="2121" y="1728"/>
                </a:cubicBezTo>
                <a:cubicBezTo>
                  <a:pt x="2157" y="1536"/>
                  <a:pt x="2075" y="1640"/>
                  <a:pt x="2130" y="1600"/>
                </a:cubicBezTo>
                <a:cubicBezTo>
                  <a:pt x="2155" y="1473"/>
                  <a:pt x="2150" y="1518"/>
                  <a:pt x="2130" y="1280"/>
                </a:cubicBezTo>
                <a:cubicBezTo>
                  <a:pt x="2126" y="1229"/>
                  <a:pt x="2087" y="1176"/>
                  <a:pt x="2066" y="1133"/>
                </a:cubicBezTo>
                <a:cubicBezTo>
                  <a:pt x="2038" y="1075"/>
                  <a:pt x="1994" y="971"/>
                  <a:pt x="1956" y="923"/>
                </a:cubicBezTo>
                <a:cubicBezTo>
                  <a:pt x="1956" y="923"/>
                  <a:pt x="1907" y="862"/>
                  <a:pt x="1901" y="850"/>
                </a:cubicBezTo>
                <a:cubicBezTo>
                  <a:pt x="1866" y="782"/>
                  <a:pt x="1856" y="710"/>
                  <a:pt x="1828" y="640"/>
                </a:cubicBezTo>
                <a:cubicBezTo>
                  <a:pt x="1825" y="625"/>
                  <a:pt x="1823" y="609"/>
                  <a:pt x="1819" y="594"/>
                </a:cubicBezTo>
                <a:cubicBezTo>
                  <a:pt x="1814" y="575"/>
                  <a:pt x="1801" y="539"/>
                  <a:pt x="1801" y="539"/>
                </a:cubicBezTo>
                <a:cubicBezTo>
                  <a:pt x="1784" y="433"/>
                  <a:pt x="1816" y="312"/>
                  <a:pt x="1718" y="246"/>
                </a:cubicBezTo>
                <a:cubicBezTo>
                  <a:pt x="1668" y="145"/>
                  <a:pt x="1622" y="155"/>
                  <a:pt x="1536" y="100"/>
                </a:cubicBezTo>
                <a:cubicBezTo>
                  <a:pt x="1478" y="63"/>
                  <a:pt x="1428" y="22"/>
                  <a:pt x="1362" y="0"/>
                </a:cubicBezTo>
                <a:cubicBezTo>
                  <a:pt x="1264" y="3"/>
                  <a:pt x="1167" y="4"/>
                  <a:pt x="1069" y="9"/>
                </a:cubicBezTo>
                <a:cubicBezTo>
                  <a:pt x="1034" y="11"/>
                  <a:pt x="996" y="34"/>
                  <a:pt x="960" y="36"/>
                </a:cubicBezTo>
                <a:cubicBezTo>
                  <a:pt x="881" y="41"/>
                  <a:pt x="801" y="42"/>
                  <a:pt x="722" y="45"/>
                </a:cubicBezTo>
                <a:cubicBezTo>
                  <a:pt x="654" y="67"/>
                  <a:pt x="739" y="40"/>
                  <a:pt x="658" y="64"/>
                </a:cubicBezTo>
                <a:cubicBezTo>
                  <a:pt x="649" y="67"/>
                  <a:pt x="635" y="65"/>
                  <a:pt x="630" y="73"/>
                </a:cubicBezTo>
                <a:cubicBezTo>
                  <a:pt x="626" y="79"/>
                  <a:pt x="420" y="36"/>
                  <a:pt x="347" y="109"/>
                </a:cubicBezTo>
                <a:close/>
              </a:path>
            </a:pathLst>
          </a:custGeom>
          <a:solidFill>
            <a:schemeClr val="bg2"/>
          </a:solidFill>
          <a:ln w="9525" cap="flat" cmpd="sng">
            <a:solidFill>
              <a:schemeClr val="tx1"/>
            </a:solidFill>
            <a:prstDash val="solid"/>
            <a:round/>
            <a:headEnd type="none" w="sm" len="sm"/>
            <a:tailEnd type="none" w="sm" len="sm"/>
          </a:ln>
          <a:effectLst/>
        </p:spPr>
        <p:txBody>
          <a:bodyPr/>
          <a:lstStyle/>
          <a:p>
            <a:endParaRPr lang="en-US"/>
          </a:p>
        </p:txBody>
      </p:sp>
      <p:grpSp>
        <p:nvGrpSpPr>
          <p:cNvPr id="23" name="Group 4"/>
          <p:cNvGrpSpPr>
            <a:grpSpLocks/>
          </p:cNvGrpSpPr>
          <p:nvPr/>
        </p:nvGrpSpPr>
        <p:grpSpPr bwMode="auto">
          <a:xfrm>
            <a:off x="2743200" y="2209800"/>
            <a:ext cx="2057400" cy="3217863"/>
            <a:chOff x="1728" y="1152"/>
            <a:chExt cx="1296" cy="2027"/>
          </a:xfrm>
        </p:grpSpPr>
        <p:sp>
          <p:nvSpPr>
            <p:cNvPr id="24" name="Freeform 5"/>
            <p:cNvSpPr>
              <a:spLocks/>
            </p:cNvSpPr>
            <p:nvPr/>
          </p:nvSpPr>
          <p:spPr bwMode="auto">
            <a:xfrm>
              <a:off x="2208" y="1307"/>
              <a:ext cx="304" cy="1872"/>
            </a:xfrm>
            <a:custGeom>
              <a:avLst/>
              <a:gdLst/>
              <a:ahLst/>
              <a:cxnLst>
                <a:cxn ang="0">
                  <a:pos x="288" y="0"/>
                </a:cxn>
                <a:cxn ang="0">
                  <a:pos x="0" y="384"/>
                </a:cxn>
                <a:cxn ang="0">
                  <a:pos x="288" y="912"/>
                </a:cxn>
                <a:cxn ang="0">
                  <a:pos x="96" y="1344"/>
                </a:cxn>
                <a:cxn ang="0">
                  <a:pos x="288" y="1872"/>
                </a:cxn>
              </a:cxnLst>
              <a:rect l="0" t="0" r="r" b="b"/>
              <a:pathLst>
                <a:path w="304" h="1872">
                  <a:moveTo>
                    <a:pt x="288" y="0"/>
                  </a:moveTo>
                  <a:cubicBezTo>
                    <a:pt x="144" y="116"/>
                    <a:pt x="0" y="232"/>
                    <a:pt x="0" y="384"/>
                  </a:cubicBezTo>
                  <a:cubicBezTo>
                    <a:pt x="0" y="536"/>
                    <a:pt x="272" y="752"/>
                    <a:pt x="288" y="912"/>
                  </a:cubicBezTo>
                  <a:cubicBezTo>
                    <a:pt x="304" y="1072"/>
                    <a:pt x="96" y="1184"/>
                    <a:pt x="96" y="1344"/>
                  </a:cubicBezTo>
                  <a:cubicBezTo>
                    <a:pt x="96" y="1504"/>
                    <a:pt x="192" y="1688"/>
                    <a:pt x="288" y="1872"/>
                  </a:cubicBezTo>
                </a:path>
              </a:pathLst>
            </a:custGeom>
            <a:noFill/>
            <a:ln w="25400" cap="flat" cmpd="sng">
              <a:solidFill>
                <a:schemeClr val="tx1"/>
              </a:solidFill>
              <a:prstDash val="solid"/>
              <a:round/>
              <a:headEnd type="none" w="sm" len="sm"/>
              <a:tailEnd type="none" w="sm" len="sm"/>
            </a:ln>
            <a:effectLst/>
          </p:spPr>
          <p:txBody>
            <a:bodyPr/>
            <a:lstStyle/>
            <a:p>
              <a:endParaRPr lang="en-US"/>
            </a:p>
          </p:txBody>
        </p:sp>
        <p:sp>
          <p:nvSpPr>
            <p:cNvPr id="25" name="Freeform 6"/>
            <p:cNvSpPr>
              <a:spLocks/>
            </p:cNvSpPr>
            <p:nvPr/>
          </p:nvSpPr>
          <p:spPr bwMode="auto">
            <a:xfrm>
              <a:off x="2496" y="1595"/>
              <a:ext cx="528" cy="624"/>
            </a:xfrm>
            <a:custGeom>
              <a:avLst/>
              <a:gdLst/>
              <a:ahLst/>
              <a:cxnLst>
                <a:cxn ang="0">
                  <a:pos x="528" y="0"/>
                </a:cxn>
                <a:cxn ang="0">
                  <a:pos x="144" y="336"/>
                </a:cxn>
                <a:cxn ang="0">
                  <a:pos x="96" y="432"/>
                </a:cxn>
                <a:cxn ang="0">
                  <a:pos x="0" y="624"/>
                </a:cxn>
              </a:cxnLst>
              <a:rect l="0" t="0" r="r" b="b"/>
              <a:pathLst>
                <a:path w="528" h="624">
                  <a:moveTo>
                    <a:pt x="528" y="0"/>
                  </a:moveTo>
                  <a:cubicBezTo>
                    <a:pt x="372" y="132"/>
                    <a:pt x="216" y="264"/>
                    <a:pt x="144" y="336"/>
                  </a:cubicBezTo>
                  <a:cubicBezTo>
                    <a:pt x="72" y="408"/>
                    <a:pt x="120" y="384"/>
                    <a:pt x="96" y="432"/>
                  </a:cubicBezTo>
                  <a:cubicBezTo>
                    <a:pt x="72" y="480"/>
                    <a:pt x="36" y="552"/>
                    <a:pt x="0" y="624"/>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sp>
          <p:nvSpPr>
            <p:cNvPr id="26" name="Freeform 7"/>
            <p:cNvSpPr>
              <a:spLocks/>
            </p:cNvSpPr>
            <p:nvPr/>
          </p:nvSpPr>
          <p:spPr bwMode="auto">
            <a:xfrm>
              <a:off x="1728" y="1451"/>
              <a:ext cx="656" cy="1152"/>
            </a:xfrm>
            <a:custGeom>
              <a:avLst/>
              <a:gdLst/>
              <a:ahLst/>
              <a:cxnLst>
                <a:cxn ang="0">
                  <a:pos x="0" y="0"/>
                </a:cxn>
                <a:cxn ang="0">
                  <a:pos x="144" y="336"/>
                </a:cxn>
                <a:cxn ang="0">
                  <a:pos x="384" y="624"/>
                </a:cxn>
                <a:cxn ang="0">
                  <a:pos x="624" y="816"/>
                </a:cxn>
                <a:cxn ang="0">
                  <a:pos x="576" y="1152"/>
                </a:cxn>
              </a:cxnLst>
              <a:rect l="0" t="0" r="r" b="b"/>
              <a:pathLst>
                <a:path w="656" h="1152">
                  <a:moveTo>
                    <a:pt x="0" y="0"/>
                  </a:moveTo>
                  <a:cubicBezTo>
                    <a:pt x="40" y="116"/>
                    <a:pt x="80" y="232"/>
                    <a:pt x="144" y="336"/>
                  </a:cubicBezTo>
                  <a:cubicBezTo>
                    <a:pt x="208" y="440"/>
                    <a:pt x="304" y="544"/>
                    <a:pt x="384" y="624"/>
                  </a:cubicBezTo>
                  <a:cubicBezTo>
                    <a:pt x="464" y="704"/>
                    <a:pt x="592" y="728"/>
                    <a:pt x="624" y="816"/>
                  </a:cubicBezTo>
                  <a:cubicBezTo>
                    <a:pt x="656" y="904"/>
                    <a:pt x="616" y="1028"/>
                    <a:pt x="576" y="1152"/>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sp>
          <p:nvSpPr>
            <p:cNvPr id="27" name="Freeform 8"/>
            <p:cNvSpPr>
              <a:spLocks/>
            </p:cNvSpPr>
            <p:nvPr/>
          </p:nvSpPr>
          <p:spPr bwMode="auto">
            <a:xfrm>
              <a:off x="2736" y="1355"/>
              <a:ext cx="1" cy="480"/>
            </a:xfrm>
            <a:custGeom>
              <a:avLst/>
              <a:gdLst/>
              <a:ahLst/>
              <a:cxnLst>
                <a:cxn ang="0">
                  <a:pos x="0" y="0"/>
                </a:cxn>
                <a:cxn ang="0">
                  <a:pos x="0" y="336"/>
                </a:cxn>
                <a:cxn ang="0">
                  <a:pos x="0" y="480"/>
                </a:cxn>
              </a:cxnLst>
              <a:rect l="0" t="0" r="r" b="b"/>
              <a:pathLst>
                <a:path w="1" h="480">
                  <a:moveTo>
                    <a:pt x="0" y="0"/>
                  </a:moveTo>
                  <a:cubicBezTo>
                    <a:pt x="0" y="128"/>
                    <a:pt x="0" y="256"/>
                    <a:pt x="0" y="336"/>
                  </a:cubicBezTo>
                  <a:cubicBezTo>
                    <a:pt x="0" y="416"/>
                    <a:pt x="0" y="448"/>
                    <a:pt x="0" y="480"/>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sp>
          <p:nvSpPr>
            <p:cNvPr id="28" name="Freeform 9"/>
            <p:cNvSpPr>
              <a:spLocks/>
            </p:cNvSpPr>
            <p:nvPr/>
          </p:nvSpPr>
          <p:spPr bwMode="auto">
            <a:xfrm>
              <a:off x="2011" y="1152"/>
              <a:ext cx="220" cy="475"/>
            </a:xfrm>
            <a:custGeom>
              <a:avLst/>
              <a:gdLst/>
              <a:ahLst/>
              <a:cxnLst>
                <a:cxn ang="0">
                  <a:pos x="92" y="0"/>
                </a:cxn>
                <a:cxn ang="0">
                  <a:pos x="19" y="64"/>
                </a:cxn>
                <a:cxn ang="0">
                  <a:pos x="0" y="118"/>
                </a:cxn>
                <a:cxn ang="0">
                  <a:pos x="10" y="237"/>
                </a:cxn>
                <a:cxn ang="0">
                  <a:pos x="19" y="265"/>
                </a:cxn>
                <a:cxn ang="0">
                  <a:pos x="128" y="320"/>
                </a:cxn>
                <a:cxn ang="0">
                  <a:pos x="202" y="365"/>
                </a:cxn>
                <a:cxn ang="0">
                  <a:pos x="220" y="475"/>
                </a:cxn>
              </a:cxnLst>
              <a:rect l="0" t="0" r="r" b="b"/>
              <a:pathLst>
                <a:path w="220" h="475">
                  <a:moveTo>
                    <a:pt x="92" y="0"/>
                  </a:moveTo>
                  <a:cubicBezTo>
                    <a:pt x="58" y="11"/>
                    <a:pt x="34" y="30"/>
                    <a:pt x="19" y="64"/>
                  </a:cubicBezTo>
                  <a:cubicBezTo>
                    <a:pt x="11" y="81"/>
                    <a:pt x="0" y="118"/>
                    <a:pt x="0" y="118"/>
                  </a:cubicBezTo>
                  <a:cubicBezTo>
                    <a:pt x="3" y="158"/>
                    <a:pt x="5" y="198"/>
                    <a:pt x="10" y="237"/>
                  </a:cubicBezTo>
                  <a:cubicBezTo>
                    <a:pt x="11" y="247"/>
                    <a:pt x="12" y="258"/>
                    <a:pt x="19" y="265"/>
                  </a:cubicBezTo>
                  <a:cubicBezTo>
                    <a:pt x="51" y="297"/>
                    <a:pt x="88" y="305"/>
                    <a:pt x="128" y="320"/>
                  </a:cubicBezTo>
                  <a:cubicBezTo>
                    <a:pt x="151" y="341"/>
                    <a:pt x="176" y="348"/>
                    <a:pt x="202" y="365"/>
                  </a:cubicBezTo>
                  <a:cubicBezTo>
                    <a:pt x="212" y="464"/>
                    <a:pt x="197" y="429"/>
                    <a:pt x="220" y="475"/>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grpSp>
      <p:grpSp>
        <p:nvGrpSpPr>
          <p:cNvPr id="29" name="Group 10"/>
          <p:cNvGrpSpPr>
            <a:grpSpLocks/>
          </p:cNvGrpSpPr>
          <p:nvPr/>
        </p:nvGrpSpPr>
        <p:grpSpPr bwMode="auto">
          <a:xfrm>
            <a:off x="2357422" y="1928802"/>
            <a:ext cx="2819400" cy="2590800"/>
            <a:chOff x="1728" y="1008"/>
            <a:chExt cx="1776" cy="1632"/>
          </a:xfrm>
        </p:grpSpPr>
        <p:sp>
          <p:nvSpPr>
            <p:cNvPr id="30" name="Freeform 11"/>
            <p:cNvSpPr>
              <a:spLocks/>
            </p:cNvSpPr>
            <p:nvPr/>
          </p:nvSpPr>
          <p:spPr bwMode="auto">
            <a:xfrm>
              <a:off x="2544" y="1008"/>
              <a:ext cx="960" cy="1488"/>
            </a:xfrm>
            <a:custGeom>
              <a:avLst/>
              <a:gdLst/>
              <a:ahLst/>
              <a:cxnLst>
                <a:cxn ang="0">
                  <a:pos x="0" y="0"/>
                </a:cxn>
                <a:cxn ang="0">
                  <a:pos x="192" y="864"/>
                </a:cxn>
                <a:cxn ang="0">
                  <a:pos x="960" y="1488"/>
                </a:cxn>
              </a:cxnLst>
              <a:rect l="0" t="0" r="r" b="b"/>
              <a:pathLst>
                <a:path w="960" h="1488">
                  <a:moveTo>
                    <a:pt x="0" y="0"/>
                  </a:moveTo>
                  <a:cubicBezTo>
                    <a:pt x="16" y="308"/>
                    <a:pt x="32" y="616"/>
                    <a:pt x="192" y="864"/>
                  </a:cubicBezTo>
                  <a:cubicBezTo>
                    <a:pt x="352" y="1112"/>
                    <a:pt x="656" y="1300"/>
                    <a:pt x="960" y="1488"/>
                  </a:cubicBezTo>
                </a:path>
              </a:pathLst>
            </a:custGeom>
            <a:noFill/>
            <a:ln w="28575" cap="flat" cmpd="sng">
              <a:solidFill>
                <a:srgbClr val="006600"/>
              </a:solidFill>
              <a:prstDash val="solid"/>
              <a:round/>
              <a:headEnd type="none" w="sm" len="sm"/>
              <a:tailEnd type="none" w="sm" len="sm"/>
            </a:ln>
            <a:effectLst/>
          </p:spPr>
          <p:txBody>
            <a:bodyPr/>
            <a:lstStyle/>
            <a:p>
              <a:endParaRPr lang="en-US"/>
            </a:p>
          </p:txBody>
        </p:sp>
        <p:sp>
          <p:nvSpPr>
            <p:cNvPr id="31" name="Freeform 12"/>
            <p:cNvSpPr>
              <a:spLocks/>
            </p:cNvSpPr>
            <p:nvPr/>
          </p:nvSpPr>
          <p:spPr bwMode="auto">
            <a:xfrm>
              <a:off x="1728" y="1104"/>
              <a:ext cx="912" cy="664"/>
            </a:xfrm>
            <a:custGeom>
              <a:avLst/>
              <a:gdLst/>
              <a:ahLst/>
              <a:cxnLst>
                <a:cxn ang="0">
                  <a:pos x="0" y="0"/>
                </a:cxn>
                <a:cxn ang="0">
                  <a:pos x="480" y="576"/>
                </a:cxn>
                <a:cxn ang="0">
                  <a:pos x="912" y="528"/>
                </a:cxn>
              </a:cxnLst>
              <a:rect l="0" t="0" r="r" b="b"/>
              <a:pathLst>
                <a:path w="912" h="664">
                  <a:moveTo>
                    <a:pt x="0" y="0"/>
                  </a:moveTo>
                  <a:cubicBezTo>
                    <a:pt x="164" y="244"/>
                    <a:pt x="328" y="488"/>
                    <a:pt x="480" y="576"/>
                  </a:cubicBezTo>
                  <a:cubicBezTo>
                    <a:pt x="632" y="664"/>
                    <a:pt x="772" y="596"/>
                    <a:pt x="912" y="528"/>
                  </a:cubicBezTo>
                </a:path>
              </a:pathLst>
            </a:custGeom>
            <a:noFill/>
            <a:ln w="28575" cap="flat" cmpd="sng">
              <a:solidFill>
                <a:srgbClr val="006600"/>
              </a:solidFill>
              <a:prstDash val="solid"/>
              <a:round/>
              <a:headEnd type="none" w="sm" len="sm"/>
              <a:tailEnd type="none" w="sm" len="sm"/>
            </a:ln>
            <a:effectLst/>
          </p:spPr>
          <p:txBody>
            <a:bodyPr/>
            <a:lstStyle/>
            <a:p>
              <a:endParaRPr lang="en-US"/>
            </a:p>
          </p:txBody>
        </p:sp>
        <p:sp>
          <p:nvSpPr>
            <p:cNvPr id="32" name="Freeform 13"/>
            <p:cNvSpPr>
              <a:spLocks/>
            </p:cNvSpPr>
            <p:nvPr/>
          </p:nvSpPr>
          <p:spPr bwMode="auto">
            <a:xfrm>
              <a:off x="1920" y="1680"/>
              <a:ext cx="336" cy="960"/>
            </a:xfrm>
            <a:custGeom>
              <a:avLst/>
              <a:gdLst/>
              <a:ahLst/>
              <a:cxnLst>
                <a:cxn ang="0">
                  <a:pos x="288" y="0"/>
                </a:cxn>
                <a:cxn ang="0">
                  <a:pos x="288" y="480"/>
                </a:cxn>
                <a:cxn ang="0">
                  <a:pos x="0" y="960"/>
                </a:cxn>
              </a:cxnLst>
              <a:rect l="0" t="0" r="r" b="b"/>
              <a:pathLst>
                <a:path w="336" h="960">
                  <a:moveTo>
                    <a:pt x="288" y="0"/>
                  </a:moveTo>
                  <a:cubicBezTo>
                    <a:pt x="312" y="160"/>
                    <a:pt x="336" y="320"/>
                    <a:pt x="288" y="480"/>
                  </a:cubicBezTo>
                  <a:cubicBezTo>
                    <a:pt x="240" y="640"/>
                    <a:pt x="48" y="888"/>
                    <a:pt x="0" y="960"/>
                  </a:cubicBezTo>
                </a:path>
              </a:pathLst>
            </a:custGeom>
            <a:noFill/>
            <a:ln w="28575" cap="flat" cmpd="sng">
              <a:solidFill>
                <a:srgbClr val="006600"/>
              </a:solidFill>
              <a:prstDash val="solid"/>
              <a:round/>
              <a:headEnd type="none" w="sm" len="sm"/>
              <a:tailEnd type="none" w="sm" len="sm"/>
            </a:ln>
            <a:effectLst/>
          </p:spPr>
          <p:txBody>
            <a:bodyPr/>
            <a:lstStyle/>
            <a:p>
              <a:endParaRPr lang="en-US"/>
            </a:p>
          </p:txBody>
        </p:sp>
      </p:grpSp>
      <p:grpSp>
        <p:nvGrpSpPr>
          <p:cNvPr id="33" name="Group 14"/>
          <p:cNvGrpSpPr>
            <a:grpSpLocks/>
          </p:cNvGrpSpPr>
          <p:nvPr/>
        </p:nvGrpSpPr>
        <p:grpSpPr bwMode="auto">
          <a:xfrm>
            <a:off x="2574925" y="2209800"/>
            <a:ext cx="2460625" cy="2438400"/>
            <a:chOff x="1622" y="1152"/>
            <a:chExt cx="1550" cy="1536"/>
          </a:xfrm>
        </p:grpSpPr>
        <p:sp>
          <p:nvSpPr>
            <p:cNvPr id="34" name="Text Box 15"/>
            <p:cNvSpPr txBox="1">
              <a:spLocks noChangeArrowheads="1"/>
            </p:cNvSpPr>
            <p:nvPr/>
          </p:nvSpPr>
          <p:spPr bwMode="auto">
            <a:xfrm>
              <a:off x="1622" y="1802"/>
              <a:ext cx="34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C2</a:t>
              </a:r>
            </a:p>
          </p:txBody>
        </p:sp>
        <p:sp>
          <p:nvSpPr>
            <p:cNvPr id="35" name="Text Box 16"/>
            <p:cNvSpPr txBox="1">
              <a:spLocks noChangeArrowheads="1"/>
            </p:cNvSpPr>
            <p:nvPr/>
          </p:nvSpPr>
          <p:spPr bwMode="auto">
            <a:xfrm>
              <a:off x="2016" y="1152"/>
              <a:ext cx="34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C1</a:t>
              </a:r>
            </a:p>
          </p:txBody>
        </p:sp>
        <p:sp>
          <p:nvSpPr>
            <p:cNvPr id="36" name="Text Box 17"/>
            <p:cNvSpPr txBox="1">
              <a:spLocks noChangeArrowheads="1"/>
            </p:cNvSpPr>
            <p:nvPr/>
          </p:nvSpPr>
          <p:spPr bwMode="auto">
            <a:xfrm>
              <a:off x="2832" y="1776"/>
              <a:ext cx="34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C3</a:t>
              </a:r>
            </a:p>
          </p:txBody>
        </p:sp>
        <p:sp>
          <p:nvSpPr>
            <p:cNvPr id="37" name="Text Box 18"/>
            <p:cNvSpPr txBox="1">
              <a:spLocks noChangeArrowheads="1"/>
            </p:cNvSpPr>
            <p:nvPr/>
          </p:nvSpPr>
          <p:spPr bwMode="auto">
            <a:xfrm>
              <a:off x="2544" y="2400"/>
              <a:ext cx="34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C4</a:t>
              </a:r>
            </a:p>
          </p:txBody>
        </p:sp>
      </p:grpSp>
      <p:sp>
        <p:nvSpPr>
          <p:cNvPr id="39" name="Footer Placeholder 38"/>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92552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499"/>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dissolve">
                                      <p:cBhvr>
                                        <p:cTn id="2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utoUpdateAnimBg="0"/>
      <p:bldP spid="2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The Rainfall Runoff system</a:t>
            </a:r>
          </a:p>
          <a:p>
            <a:endParaRPr lang="en-GB" dirty="0"/>
          </a:p>
        </p:txBody>
      </p:sp>
      <p:grpSp>
        <p:nvGrpSpPr>
          <p:cNvPr id="17" name="Group 16"/>
          <p:cNvGrpSpPr/>
          <p:nvPr/>
        </p:nvGrpSpPr>
        <p:grpSpPr>
          <a:xfrm>
            <a:off x="1000100" y="2643182"/>
            <a:ext cx="3424237" cy="3482975"/>
            <a:chOff x="1785918" y="2857496"/>
            <a:chExt cx="3424237" cy="3482975"/>
          </a:xfrm>
          <a:solidFill>
            <a:schemeClr val="bg2"/>
          </a:solidFill>
        </p:grpSpPr>
        <p:sp>
          <p:nvSpPr>
            <p:cNvPr id="5" name="Freeform 3"/>
            <p:cNvSpPr>
              <a:spLocks/>
            </p:cNvSpPr>
            <p:nvPr/>
          </p:nvSpPr>
          <p:spPr bwMode="auto">
            <a:xfrm>
              <a:off x="1785918" y="2857496"/>
              <a:ext cx="3424237" cy="3482975"/>
            </a:xfrm>
            <a:custGeom>
              <a:avLst/>
              <a:gdLst/>
              <a:ahLst/>
              <a:cxnLst>
                <a:cxn ang="0">
                  <a:pos x="347" y="109"/>
                </a:cxn>
                <a:cxn ang="0">
                  <a:pos x="109" y="246"/>
                </a:cxn>
                <a:cxn ang="0">
                  <a:pos x="0" y="411"/>
                </a:cxn>
                <a:cxn ang="0">
                  <a:pos x="18" y="594"/>
                </a:cxn>
                <a:cxn ang="0">
                  <a:pos x="54" y="649"/>
                </a:cxn>
                <a:cxn ang="0">
                  <a:pos x="164" y="777"/>
                </a:cxn>
                <a:cxn ang="0">
                  <a:pos x="219" y="896"/>
                </a:cxn>
                <a:cxn ang="0">
                  <a:pos x="237" y="950"/>
                </a:cxn>
                <a:cxn ang="0">
                  <a:pos x="246" y="1197"/>
                </a:cxn>
                <a:cxn ang="0">
                  <a:pos x="356" y="1344"/>
                </a:cxn>
                <a:cxn ang="0">
                  <a:pos x="438" y="1444"/>
                </a:cxn>
                <a:cxn ang="0">
                  <a:pos x="466" y="1508"/>
                </a:cxn>
                <a:cxn ang="0">
                  <a:pos x="585" y="1682"/>
                </a:cxn>
                <a:cxn ang="0">
                  <a:pos x="676" y="1929"/>
                </a:cxn>
                <a:cxn ang="0">
                  <a:pos x="704" y="1984"/>
                </a:cxn>
                <a:cxn ang="0">
                  <a:pos x="886" y="2112"/>
                </a:cxn>
                <a:cxn ang="0">
                  <a:pos x="923" y="2121"/>
                </a:cxn>
                <a:cxn ang="0">
                  <a:pos x="1097" y="2194"/>
                </a:cxn>
                <a:cxn ang="0">
                  <a:pos x="1179" y="2185"/>
                </a:cxn>
                <a:cxn ang="0">
                  <a:pos x="1197" y="2166"/>
                </a:cxn>
                <a:cxn ang="0">
                  <a:pos x="1261" y="2112"/>
                </a:cxn>
                <a:cxn ang="0">
                  <a:pos x="1344" y="2084"/>
                </a:cxn>
                <a:cxn ang="0">
                  <a:pos x="1371" y="2075"/>
                </a:cxn>
                <a:cxn ang="0">
                  <a:pos x="1563" y="2084"/>
                </a:cxn>
                <a:cxn ang="0">
                  <a:pos x="1590" y="2102"/>
                </a:cxn>
                <a:cxn ang="0">
                  <a:pos x="1691" y="2121"/>
                </a:cxn>
                <a:cxn ang="0">
                  <a:pos x="1837" y="2048"/>
                </a:cxn>
                <a:cxn ang="0">
                  <a:pos x="1965" y="1874"/>
                </a:cxn>
                <a:cxn ang="0">
                  <a:pos x="2121" y="1728"/>
                </a:cxn>
                <a:cxn ang="0">
                  <a:pos x="2130" y="1600"/>
                </a:cxn>
                <a:cxn ang="0">
                  <a:pos x="2130" y="1280"/>
                </a:cxn>
                <a:cxn ang="0">
                  <a:pos x="2066" y="1133"/>
                </a:cxn>
                <a:cxn ang="0">
                  <a:pos x="1956" y="923"/>
                </a:cxn>
                <a:cxn ang="0">
                  <a:pos x="1901" y="850"/>
                </a:cxn>
                <a:cxn ang="0">
                  <a:pos x="1828" y="640"/>
                </a:cxn>
                <a:cxn ang="0">
                  <a:pos x="1819" y="594"/>
                </a:cxn>
                <a:cxn ang="0">
                  <a:pos x="1801" y="539"/>
                </a:cxn>
                <a:cxn ang="0">
                  <a:pos x="1718" y="246"/>
                </a:cxn>
                <a:cxn ang="0">
                  <a:pos x="1536" y="100"/>
                </a:cxn>
                <a:cxn ang="0">
                  <a:pos x="1362" y="0"/>
                </a:cxn>
                <a:cxn ang="0">
                  <a:pos x="1069" y="9"/>
                </a:cxn>
                <a:cxn ang="0">
                  <a:pos x="960" y="36"/>
                </a:cxn>
                <a:cxn ang="0">
                  <a:pos x="722" y="45"/>
                </a:cxn>
                <a:cxn ang="0">
                  <a:pos x="658" y="64"/>
                </a:cxn>
                <a:cxn ang="0">
                  <a:pos x="630" y="73"/>
                </a:cxn>
                <a:cxn ang="0">
                  <a:pos x="347" y="109"/>
                </a:cxn>
              </a:cxnLst>
              <a:rect l="0" t="0" r="r" b="b"/>
              <a:pathLst>
                <a:path w="2157" h="2194">
                  <a:moveTo>
                    <a:pt x="347" y="109"/>
                  </a:moveTo>
                  <a:cubicBezTo>
                    <a:pt x="173" y="128"/>
                    <a:pt x="297" y="186"/>
                    <a:pt x="109" y="246"/>
                  </a:cubicBezTo>
                  <a:cubicBezTo>
                    <a:pt x="67" y="276"/>
                    <a:pt x="35" y="363"/>
                    <a:pt x="0" y="411"/>
                  </a:cubicBezTo>
                  <a:cubicBezTo>
                    <a:pt x="6" y="472"/>
                    <a:pt x="10" y="533"/>
                    <a:pt x="18" y="594"/>
                  </a:cubicBezTo>
                  <a:cubicBezTo>
                    <a:pt x="22" y="626"/>
                    <a:pt x="33" y="625"/>
                    <a:pt x="54" y="649"/>
                  </a:cubicBezTo>
                  <a:cubicBezTo>
                    <a:pt x="65" y="662"/>
                    <a:pt x="161" y="773"/>
                    <a:pt x="164" y="777"/>
                  </a:cubicBezTo>
                  <a:cubicBezTo>
                    <a:pt x="190" y="816"/>
                    <a:pt x="204" y="851"/>
                    <a:pt x="219" y="896"/>
                  </a:cubicBezTo>
                  <a:cubicBezTo>
                    <a:pt x="225" y="914"/>
                    <a:pt x="237" y="950"/>
                    <a:pt x="237" y="950"/>
                  </a:cubicBezTo>
                  <a:cubicBezTo>
                    <a:pt x="240" y="1032"/>
                    <a:pt x="240" y="1115"/>
                    <a:pt x="246" y="1197"/>
                  </a:cubicBezTo>
                  <a:cubicBezTo>
                    <a:pt x="251" y="1264"/>
                    <a:pt x="315" y="1302"/>
                    <a:pt x="356" y="1344"/>
                  </a:cubicBezTo>
                  <a:cubicBezTo>
                    <a:pt x="383" y="1371"/>
                    <a:pt x="415" y="1414"/>
                    <a:pt x="438" y="1444"/>
                  </a:cubicBezTo>
                  <a:cubicBezTo>
                    <a:pt x="468" y="1484"/>
                    <a:pt x="448" y="1472"/>
                    <a:pt x="466" y="1508"/>
                  </a:cubicBezTo>
                  <a:cubicBezTo>
                    <a:pt x="484" y="1544"/>
                    <a:pt x="555" y="1653"/>
                    <a:pt x="585" y="1682"/>
                  </a:cubicBezTo>
                  <a:cubicBezTo>
                    <a:pt x="625" y="1763"/>
                    <a:pt x="637" y="1849"/>
                    <a:pt x="676" y="1929"/>
                  </a:cubicBezTo>
                  <a:cubicBezTo>
                    <a:pt x="694" y="1966"/>
                    <a:pt x="673" y="1949"/>
                    <a:pt x="704" y="1984"/>
                  </a:cubicBezTo>
                  <a:cubicBezTo>
                    <a:pt x="758" y="2045"/>
                    <a:pt x="814" y="2076"/>
                    <a:pt x="886" y="2112"/>
                  </a:cubicBezTo>
                  <a:cubicBezTo>
                    <a:pt x="897" y="2118"/>
                    <a:pt x="911" y="2117"/>
                    <a:pt x="923" y="2121"/>
                  </a:cubicBezTo>
                  <a:cubicBezTo>
                    <a:pt x="976" y="2140"/>
                    <a:pt x="1050" y="2164"/>
                    <a:pt x="1097" y="2194"/>
                  </a:cubicBezTo>
                  <a:cubicBezTo>
                    <a:pt x="1124" y="2191"/>
                    <a:pt x="1153" y="2192"/>
                    <a:pt x="1179" y="2185"/>
                  </a:cubicBezTo>
                  <a:cubicBezTo>
                    <a:pt x="1187" y="2183"/>
                    <a:pt x="1191" y="2172"/>
                    <a:pt x="1197" y="2166"/>
                  </a:cubicBezTo>
                  <a:cubicBezTo>
                    <a:pt x="1213" y="2150"/>
                    <a:pt x="1246" y="2120"/>
                    <a:pt x="1261" y="2112"/>
                  </a:cubicBezTo>
                  <a:cubicBezTo>
                    <a:pt x="1269" y="2108"/>
                    <a:pt x="1326" y="2090"/>
                    <a:pt x="1344" y="2084"/>
                  </a:cubicBezTo>
                  <a:cubicBezTo>
                    <a:pt x="1353" y="2081"/>
                    <a:pt x="1371" y="2075"/>
                    <a:pt x="1371" y="2075"/>
                  </a:cubicBezTo>
                  <a:cubicBezTo>
                    <a:pt x="1435" y="2078"/>
                    <a:pt x="1499" y="2076"/>
                    <a:pt x="1563" y="2084"/>
                  </a:cubicBezTo>
                  <a:cubicBezTo>
                    <a:pt x="1574" y="2085"/>
                    <a:pt x="1580" y="2099"/>
                    <a:pt x="1590" y="2102"/>
                  </a:cubicBezTo>
                  <a:cubicBezTo>
                    <a:pt x="1623" y="2112"/>
                    <a:pt x="1691" y="2121"/>
                    <a:pt x="1691" y="2121"/>
                  </a:cubicBezTo>
                  <a:cubicBezTo>
                    <a:pt x="1789" y="2112"/>
                    <a:pt x="1804" y="2129"/>
                    <a:pt x="1837" y="2048"/>
                  </a:cubicBezTo>
                  <a:cubicBezTo>
                    <a:pt x="1866" y="1899"/>
                    <a:pt x="1829" y="1919"/>
                    <a:pt x="1965" y="1874"/>
                  </a:cubicBezTo>
                  <a:cubicBezTo>
                    <a:pt x="2015" y="1880"/>
                    <a:pt x="2020" y="1883"/>
                    <a:pt x="2121" y="1728"/>
                  </a:cubicBezTo>
                  <a:cubicBezTo>
                    <a:pt x="2157" y="1536"/>
                    <a:pt x="2075" y="1640"/>
                    <a:pt x="2130" y="1600"/>
                  </a:cubicBezTo>
                  <a:cubicBezTo>
                    <a:pt x="2155" y="1473"/>
                    <a:pt x="2150" y="1518"/>
                    <a:pt x="2130" y="1280"/>
                  </a:cubicBezTo>
                  <a:cubicBezTo>
                    <a:pt x="2126" y="1229"/>
                    <a:pt x="2087" y="1176"/>
                    <a:pt x="2066" y="1133"/>
                  </a:cubicBezTo>
                  <a:cubicBezTo>
                    <a:pt x="2038" y="1075"/>
                    <a:pt x="1994" y="971"/>
                    <a:pt x="1956" y="923"/>
                  </a:cubicBezTo>
                  <a:cubicBezTo>
                    <a:pt x="1956" y="923"/>
                    <a:pt x="1907" y="862"/>
                    <a:pt x="1901" y="850"/>
                  </a:cubicBezTo>
                  <a:cubicBezTo>
                    <a:pt x="1866" y="782"/>
                    <a:pt x="1856" y="710"/>
                    <a:pt x="1828" y="640"/>
                  </a:cubicBezTo>
                  <a:cubicBezTo>
                    <a:pt x="1825" y="625"/>
                    <a:pt x="1823" y="609"/>
                    <a:pt x="1819" y="594"/>
                  </a:cubicBezTo>
                  <a:cubicBezTo>
                    <a:pt x="1814" y="575"/>
                    <a:pt x="1801" y="539"/>
                    <a:pt x="1801" y="539"/>
                  </a:cubicBezTo>
                  <a:cubicBezTo>
                    <a:pt x="1784" y="433"/>
                    <a:pt x="1816" y="312"/>
                    <a:pt x="1718" y="246"/>
                  </a:cubicBezTo>
                  <a:cubicBezTo>
                    <a:pt x="1668" y="145"/>
                    <a:pt x="1622" y="155"/>
                    <a:pt x="1536" y="100"/>
                  </a:cubicBezTo>
                  <a:cubicBezTo>
                    <a:pt x="1478" y="63"/>
                    <a:pt x="1428" y="22"/>
                    <a:pt x="1362" y="0"/>
                  </a:cubicBezTo>
                  <a:cubicBezTo>
                    <a:pt x="1264" y="3"/>
                    <a:pt x="1167" y="4"/>
                    <a:pt x="1069" y="9"/>
                  </a:cubicBezTo>
                  <a:cubicBezTo>
                    <a:pt x="1034" y="11"/>
                    <a:pt x="996" y="34"/>
                    <a:pt x="960" y="36"/>
                  </a:cubicBezTo>
                  <a:cubicBezTo>
                    <a:pt x="881" y="41"/>
                    <a:pt x="801" y="42"/>
                    <a:pt x="722" y="45"/>
                  </a:cubicBezTo>
                  <a:cubicBezTo>
                    <a:pt x="654" y="67"/>
                    <a:pt x="739" y="40"/>
                    <a:pt x="658" y="64"/>
                  </a:cubicBezTo>
                  <a:cubicBezTo>
                    <a:pt x="649" y="67"/>
                    <a:pt x="635" y="65"/>
                    <a:pt x="630" y="73"/>
                  </a:cubicBezTo>
                  <a:cubicBezTo>
                    <a:pt x="626" y="79"/>
                    <a:pt x="420" y="36"/>
                    <a:pt x="347" y="109"/>
                  </a:cubicBezTo>
                  <a:close/>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grpSp>
          <p:nvGrpSpPr>
            <p:cNvPr id="6" name="Group 4"/>
            <p:cNvGrpSpPr>
              <a:grpSpLocks/>
            </p:cNvGrpSpPr>
            <p:nvPr/>
          </p:nvGrpSpPr>
          <p:grpSpPr bwMode="auto">
            <a:xfrm>
              <a:off x="2336780" y="2874958"/>
              <a:ext cx="2819400" cy="2590800"/>
              <a:chOff x="1728" y="1008"/>
              <a:chExt cx="1776" cy="1632"/>
            </a:xfrm>
            <a:grpFill/>
          </p:grpSpPr>
          <p:sp>
            <p:nvSpPr>
              <p:cNvPr id="7" name="Freeform 5"/>
              <p:cNvSpPr>
                <a:spLocks/>
              </p:cNvSpPr>
              <p:nvPr/>
            </p:nvSpPr>
            <p:spPr bwMode="auto">
              <a:xfrm>
                <a:off x="2544" y="1008"/>
                <a:ext cx="960" cy="1488"/>
              </a:xfrm>
              <a:custGeom>
                <a:avLst/>
                <a:gdLst/>
                <a:ahLst/>
                <a:cxnLst>
                  <a:cxn ang="0">
                    <a:pos x="0" y="0"/>
                  </a:cxn>
                  <a:cxn ang="0">
                    <a:pos x="192" y="864"/>
                  </a:cxn>
                  <a:cxn ang="0">
                    <a:pos x="960" y="1488"/>
                  </a:cxn>
                </a:cxnLst>
                <a:rect l="0" t="0" r="r" b="b"/>
                <a:pathLst>
                  <a:path w="960" h="1488">
                    <a:moveTo>
                      <a:pt x="0" y="0"/>
                    </a:moveTo>
                    <a:cubicBezTo>
                      <a:pt x="16" y="308"/>
                      <a:pt x="32" y="616"/>
                      <a:pt x="192" y="864"/>
                    </a:cubicBezTo>
                    <a:cubicBezTo>
                      <a:pt x="352" y="1112"/>
                      <a:pt x="656" y="1300"/>
                      <a:pt x="960" y="1488"/>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sp>
            <p:nvSpPr>
              <p:cNvPr id="8" name="Freeform 6"/>
              <p:cNvSpPr>
                <a:spLocks/>
              </p:cNvSpPr>
              <p:nvPr/>
            </p:nvSpPr>
            <p:spPr bwMode="auto">
              <a:xfrm>
                <a:off x="1728" y="1104"/>
                <a:ext cx="912" cy="664"/>
              </a:xfrm>
              <a:custGeom>
                <a:avLst/>
                <a:gdLst/>
                <a:ahLst/>
                <a:cxnLst>
                  <a:cxn ang="0">
                    <a:pos x="0" y="0"/>
                  </a:cxn>
                  <a:cxn ang="0">
                    <a:pos x="480" y="576"/>
                  </a:cxn>
                  <a:cxn ang="0">
                    <a:pos x="912" y="528"/>
                  </a:cxn>
                </a:cxnLst>
                <a:rect l="0" t="0" r="r" b="b"/>
                <a:pathLst>
                  <a:path w="912" h="664">
                    <a:moveTo>
                      <a:pt x="0" y="0"/>
                    </a:moveTo>
                    <a:cubicBezTo>
                      <a:pt x="164" y="244"/>
                      <a:pt x="328" y="488"/>
                      <a:pt x="480" y="576"/>
                    </a:cubicBezTo>
                    <a:cubicBezTo>
                      <a:pt x="632" y="664"/>
                      <a:pt x="772" y="596"/>
                      <a:pt x="912" y="528"/>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sp>
            <p:nvSpPr>
              <p:cNvPr id="9" name="Freeform 7"/>
              <p:cNvSpPr>
                <a:spLocks/>
              </p:cNvSpPr>
              <p:nvPr/>
            </p:nvSpPr>
            <p:spPr bwMode="auto">
              <a:xfrm>
                <a:off x="1920" y="1680"/>
                <a:ext cx="336" cy="960"/>
              </a:xfrm>
              <a:custGeom>
                <a:avLst/>
                <a:gdLst/>
                <a:ahLst/>
                <a:cxnLst>
                  <a:cxn ang="0">
                    <a:pos x="288" y="0"/>
                  </a:cxn>
                  <a:cxn ang="0">
                    <a:pos x="288" y="480"/>
                  </a:cxn>
                  <a:cxn ang="0">
                    <a:pos x="0" y="960"/>
                  </a:cxn>
                </a:cxnLst>
                <a:rect l="0" t="0" r="r" b="b"/>
                <a:pathLst>
                  <a:path w="336" h="960">
                    <a:moveTo>
                      <a:pt x="288" y="0"/>
                    </a:moveTo>
                    <a:cubicBezTo>
                      <a:pt x="312" y="160"/>
                      <a:pt x="336" y="320"/>
                      <a:pt x="288" y="480"/>
                    </a:cubicBezTo>
                    <a:cubicBezTo>
                      <a:pt x="240" y="640"/>
                      <a:pt x="48" y="888"/>
                      <a:pt x="0" y="960"/>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grpSp>
        <p:grpSp>
          <p:nvGrpSpPr>
            <p:cNvPr id="10" name="Group 8"/>
            <p:cNvGrpSpPr>
              <a:grpSpLocks/>
            </p:cNvGrpSpPr>
            <p:nvPr/>
          </p:nvGrpSpPr>
          <p:grpSpPr bwMode="auto">
            <a:xfrm>
              <a:off x="2168506" y="3103558"/>
              <a:ext cx="2541588" cy="2438400"/>
              <a:chOff x="1622" y="1152"/>
              <a:chExt cx="1601" cy="1536"/>
            </a:xfrm>
            <a:grpFill/>
          </p:grpSpPr>
          <p:sp>
            <p:nvSpPr>
              <p:cNvPr id="11" name="Text Box 9"/>
              <p:cNvSpPr txBox="1">
                <a:spLocks noChangeArrowheads="1"/>
              </p:cNvSpPr>
              <p:nvPr/>
            </p:nvSpPr>
            <p:spPr bwMode="auto">
              <a:xfrm>
                <a:off x="1622" y="1802"/>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C2</a:t>
                </a:r>
              </a:p>
            </p:txBody>
          </p:sp>
          <p:sp>
            <p:nvSpPr>
              <p:cNvPr id="12" name="Text Box 10"/>
              <p:cNvSpPr txBox="1">
                <a:spLocks noChangeArrowheads="1"/>
              </p:cNvSpPr>
              <p:nvPr/>
            </p:nvSpPr>
            <p:spPr bwMode="auto">
              <a:xfrm>
                <a:off x="2016" y="1152"/>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C1</a:t>
                </a:r>
              </a:p>
            </p:txBody>
          </p:sp>
          <p:sp>
            <p:nvSpPr>
              <p:cNvPr id="13" name="Text Box 11"/>
              <p:cNvSpPr txBox="1">
                <a:spLocks noChangeArrowheads="1"/>
              </p:cNvSpPr>
              <p:nvPr/>
            </p:nvSpPr>
            <p:spPr bwMode="auto">
              <a:xfrm>
                <a:off x="2883" y="1673"/>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dirty="0">
                    <a:solidFill>
                      <a:srgbClr val="FFFFFF"/>
                    </a:solidFill>
                    <a:latin typeface="Times New Roman" pitchFamily="18" charset="0"/>
                  </a:rPr>
                  <a:t>C3</a:t>
                </a:r>
              </a:p>
            </p:txBody>
          </p:sp>
          <p:sp>
            <p:nvSpPr>
              <p:cNvPr id="14" name="Text Box 12"/>
              <p:cNvSpPr txBox="1">
                <a:spLocks noChangeArrowheads="1"/>
              </p:cNvSpPr>
              <p:nvPr/>
            </p:nvSpPr>
            <p:spPr bwMode="auto">
              <a:xfrm>
                <a:off x="2544" y="2400"/>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C4</a:t>
                </a:r>
              </a:p>
            </p:txBody>
          </p:sp>
        </p:grpSp>
      </p:grpSp>
      <p:sp>
        <p:nvSpPr>
          <p:cNvPr id="15" name="Text Box 13"/>
          <p:cNvSpPr txBox="1">
            <a:spLocks noChangeArrowheads="1"/>
          </p:cNvSpPr>
          <p:nvPr/>
        </p:nvSpPr>
        <p:spPr bwMode="auto">
          <a:xfrm>
            <a:off x="5000628" y="2643182"/>
            <a:ext cx="3494055" cy="2923877"/>
          </a:xfrm>
          <a:prstGeom prst="rect">
            <a:avLst/>
          </a:prstGeom>
          <a:noFill/>
          <a:ln w="9525">
            <a:noFill/>
            <a:miter lim="800000"/>
            <a:headEnd type="none" w="sm" len="sm"/>
            <a:tailEnd type="none" w="sm" len="sm"/>
          </a:ln>
          <a:effectLst/>
        </p:spPr>
        <p:txBody>
          <a:bodyPr wrap="square">
            <a:spAutoFit/>
          </a:bodyPr>
          <a:lstStyle/>
          <a:p>
            <a:pPr defTabSz="762000" eaLnBrk="0" hangingPunct="0"/>
            <a:endParaRPr lang="en-GB" sz="2400" dirty="0" smtClean="0">
              <a:solidFill>
                <a:srgbClr val="FFFFFF"/>
              </a:solidFill>
              <a:latin typeface="Arial"/>
            </a:endParaRPr>
          </a:p>
          <a:p>
            <a:pPr defTabSz="762000" eaLnBrk="0" hangingPunct="0"/>
            <a:r>
              <a:rPr lang="en-GB" dirty="0" smtClean="0">
                <a:solidFill>
                  <a:srgbClr val="FFFFFF"/>
                </a:solidFill>
                <a:latin typeface="Arial"/>
              </a:rPr>
              <a:t>Model each sub-</a:t>
            </a:r>
            <a:br>
              <a:rPr lang="en-GB" dirty="0" smtClean="0">
                <a:solidFill>
                  <a:srgbClr val="FFFFFF"/>
                </a:solidFill>
                <a:latin typeface="Arial"/>
              </a:rPr>
            </a:br>
            <a:r>
              <a:rPr lang="en-GB" dirty="0" smtClean="0">
                <a:solidFill>
                  <a:srgbClr val="FFFFFF"/>
                </a:solidFill>
                <a:latin typeface="Arial"/>
              </a:rPr>
              <a:t>catchment separately</a:t>
            </a:r>
          </a:p>
          <a:p>
            <a:pPr defTabSz="762000" eaLnBrk="0" hangingPunct="0"/>
            <a:endParaRPr lang="en-GB" dirty="0" smtClean="0">
              <a:solidFill>
                <a:srgbClr val="FFFFFF"/>
              </a:solidFill>
              <a:latin typeface="Arial"/>
            </a:endParaRPr>
          </a:p>
          <a:p>
            <a:pPr defTabSz="762000" eaLnBrk="0" hangingPunct="0"/>
            <a:r>
              <a:rPr lang="en-GB" dirty="0" smtClean="0">
                <a:solidFill>
                  <a:srgbClr val="FFFFFF"/>
                </a:solidFill>
                <a:latin typeface="Arial"/>
              </a:rPr>
              <a:t>May use same set of</a:t>
            </a:r>
            <a:br>
              <a:rPr lang="en-GB" dirty="0" smtClean="0">
                <a:solidFill>
                  <a:srgbClr val="FFFFFF"/>
                </a:solidFill>
                <a:latin typeface="Arial"/>
              </a:rPr>
            </a:br>
            <a:r>
              <a:rPr lang="en-GB" dirty="0" smtClean="0">
                <a:solidFill>
                  <a:srgbClr val="FFFFFF"/>
                </a:solidFill>
                <a:latin typeface="Arial"/>
              </a:rPr>
              <a:t>parameters for all 4 </a:t>
            </a:r>
          </a:p>
          <a:p>
            <a:pPr defTabSz="762000" eaLnBrk="0" hangingPunct="0"/>
            <a:endParaRPr lang="en-GB" dirty="0" smtClean="0">
              <a:solidFill>
                <a:srgbClr val="FFFFFF"/>
              </a:solidFill>
              <a:latin typeface="Arial"/>
            </a:endParaRPr>
          </a:p>
          <a:p>
            <a:pPr defTabSz="762000" eaLnBrk="0" hangingPunct="0"/>
            <a:r>
              <a:rPr lang="en-GB" dirty="0" smtClean="0">
                <a:solidFill>
                  <a:srgbClr val="FFFFFF"/>
                </a:solidFill>
                <a:latin typeface="Arial"/>
              </a:rPr>
              <a:t>Subdivision to ensure timing in HD correct</a:t>
            </a:r>
            <a:endParaRPr lang="en-GB" dirty="0">
              <a:solidFill>
                <a:srgbClr val="FFFFFF"/>
              </a:solidFill>
              <a:latin typeface="Aria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2" name="Content Placeholder 1"/>
          <p:cNvSpPr>
            <a:spLocks noGrp="1"/>
          </p:cNvSpPr>
          <p:nvPr>
            <p:ph sz="quarter" idx="13"/>
          </p:nvPr>
        </p:nvSpPr>
        <p:spPr/>
        <p:txBody>
          <a:bodyPr/>
          <a:lstStyle/>
          <a:p>
            <a:pPr marL="0" indent="0">
              <a:buNone/>
            </a:pPr>
            <a:r>
              <a:rPr lang="en-US" dirty="0">
                <a:solidFill>
                  <a:srgbClr val="FFFFFF"/>
                </a:solidFill>
              </a:rPr>
              <a:t>The Hydrodynamic system </a:t>
            </a:r>
          </a:p>
          <a:p>
            <a:pPr marL="0" indent="0">
              <a:buNone/>
            </a:pPr>
            <a:endParaRPr lang="en-GB" dirty="0"/>
          </a:p>
        </p:txBody>
      </p:sp>
      <p:grpSp>
        <p:nvGrpSpPr>
          <p:cNvPr id="5" name="Group 17"/>
          <p:cNvGrpSpPr>
            <a:grpSpLocks/>
          </p:cNvGrpSpPr>
          <p:nvPr/>
        </p:nvGrpSpPr>
        <p:grpSpPr bwMode="auto">
          <a:xfrm>
            <a:off x="1259632" y="1962150"/>
            <a:ext cx="3424237" cy="3482975"/>
            <a:chOff x="1292" y="1221"/>
            <a:chExt cx="2157" cy="2194"/>
          </a:xfrm>
          <a:solidFill>
            <a:schemeClr val="bg2"/>
          </a:solidFill>
        </p:grpSpPr>
        <p:sp>
          <p:nvSpPr>
            <p:cNvPr id="6" name="Freeform 3"/>
            <p:cNvSpPr>
              <a:spLocks/>
            </p:cNvSpPr>
            <p:nvPr/>
          </p:nvSpPr>
          <p:spPr bwMode="auto">
            <a:xfrm>
              <a:off x="1292" y="1221"/>
              <a:ext cx="2157" cy="2194"/>
            </a:xfrm>
            <a:custGeom>
              <a:avLst/>
              <a:gdLst/>
              <a:ahLst/>
              <a:cxnLst>
                <a:cxn ang="0">
                  <a:pos x="347" y="109"/>
                </a:cxn>
                <a:cxn ang="0">
                  <a:pos x="109" y="246"/>
                </a:cxn>
                <a:cxn ang="0">
                  <a:pos x="0" y="411"/>
                </a:cxn>
                <a:cxn ang="0">
                  <a:pos x="18" y="594"/>
                </a:cxn>
                <a:cxn ang="0">
                  <a:pos x="54" y="649"/>
                </a:cxn>
                <a:cxn ang="0">
                  <a:pos x="164" y="777"/>
                </a:cxn>
                <a:cxn ang="0">
                  <a:pos x="219" y="896"/>
                </a:cxn>
                <a:cxn ang="0">
                  <a:pos x="237" y="950"/>
                </a:cxn>
                <a:cxn ang="0">
                  <a:pos x="246" y="1197"/>
                </a:cxn>
                <a:cxn ang="0">
                  <a:pos x="356" y="1344"/>
                </a:cxn>
                <a:cxn ang="0">
                  <a:pos x="438" y="1444"/>
                </a:cxn>
                <a:cxn ang="0">
                  <a:pos x="466" y="1508"/>
                </a:cxn>
                <a:cxn ang="0">
                  <a:pos x="585" y="1682"/>
                </a:cxn>
                <a:cxn ang="0">
                  <a:pos x="676" y="1929"/>
                </a:cxn>
                <a:cxn ang="0">
                  <a:pos x="704" y="1984"/>
                </a:cxn>
                <a:cxn ang="0">
                  <a:pos x="886" y="2112"/>
                </a:cxn>
                <a:cxn ang="0">
                  <a:pos x="923" y="2121"/>
                </a:cxn>
                <a:cxn ang="0">
                  <a:pos x="1097" y="2194"/>
                </a:cxn>
                <a:cxn ang="0">
                  <a:pos x="1179" y="2185"/>
                </a:cxn>
                <a:cxn ang="0">
                  <a:pos x="1197" y="2166"/>
                </a:cxn>
                <a:cxn ang="0">
                  <a:pos x="1261" y="2112"/>
                </a:cxn>
                <a:cxn ang="0">
                  <a:pos x="1344" y="2084"/>
                </a:cxn>
                <a:cxn ang="0">
                  <a:pos x="1371" y="2075"/>
                </a:cxn>
                <a:cxn ang="0">
                  <a:pos x="1563" y="2084"/>
                </a:cxn>
                <a:cxn ang="0">
                  <a:pos x="1590" y="2102"/>
                </a:cxn>
                <a:cxn ang="0">
                  <a:pos x="1691" y="2121"/>
                </a:cxn>
                <a:cxn ang="0">
                  <a:pos x="1837" y="2048"/>
                </a:cxn>
                <a:cxn ang="0">
                  <a:pos x="1965" y="1874"/>
                </a:cxn>
                <a:cxn ang="0">
                  <a:pos x="2121" y="1728"/>
                </a:cxn>
                <a:cxn ang="0">
                  <a:pos x="2130" y="1600"/>
                </a:cxn>
                <a:cxn ang="0">
                  <a:pos x="2130" y="1280"/>
                </a:cxn>
                <a:cxn ang="0">
                  <a:pos x="2066" y="1133"/>
                </a:cxn>
                <a:cxn ang="0">
                  <a:pos x="1956" y="923"/>
                </a:cxn>
                <a:cxn ang="0">
                  <a:pos x="1901" y="850"/>
                </a:cxn>
                <a:cxn ang="0">
                  <a:pos x="1828" y="640"/>
                </a:cxn>
                <a:cxn ang="0">
                  <a:pos x="1819" y="594"/>
                </a:cxn>
                <a:cxn ang="0">
                  <a:pos x="1801" y="539"/>
                </a:cxn>
                <a:cxn ang="0">
                  <a:pos x="1718" y="246"/>
                </a:cxn>
                <a:cxn ang="0">
                  <a:pos x="1536" y="100"/>
                </a:cxn>
                <a:cxn ang="0">
                  <a:pos x="1362" y="0"/>
                </a:cxn>
                <a:cxn ang="0">
                  <a:pos x="1069" y="9"/>
                </a:cxn>
                <a:cxn ang="0">
                  <a:pos x="960" y="36"/>
                </a:cxn>
                <a:cxn ang="0">
                  <a:pos x="722" y="45"/>
                </a:cxn>
                <a:cxn ang="0">
                  <a:pos x="658" y="64"/>
                </a:cxn>
                <a:cxn ang="0">
                  <a:pos x="630" y="73"/>
                </a:cxn>
                <a:cxn ang="0">
                  <a:pos x="347" y="109"/>
                </a:cxn>
              </a:cxnLst>
              <a:rect l="0" t="0" r="r" b="b"/>
              <a:pathLst>
                <a:path w="2157" h="2194">
                  <a:moveTo>
                    <a:pt x="347" y="109"/>
                  </a:moveTo>
                  <a:cubicBezTo>
                    <a:pt x="173" y="128"/>
                    <a:pt x="297" y="186"/>
                    <a:pt x="109" y="246"/>
                  </a:cubicBezTo>
                  <a:cubicBezTo>
                    <a:pt x="67" y="276"/>
                    <a:pt x="35" y="363"/>
                    <a:pt x="0" y="411"/>
                  </a:cubicBezTo>
                  <a:cubicBezTo>
                    <a:pt x="6" y="472"/>
                    <a:pt x="10" y="533"/>
                    <a:pt x="18" y="594"/>
                  </a:cubicBezTo>
                  <a:cubicBezTo>
                    <a:pt x="22" y="626"/>
                    <a:pt x="33" y="625"/>
                    <a:pt x="54" y="649"/>
                  </a:cubicBezTo>
                  <a:cubicBezTo>
                    <a:pt x="65" y="662"/>
                    <a:pt x="161" y="773"/>
                    <a:pt x="164" y="777"/>
                  </a:cubicBezTo>
                  <a:cubicBezTo>
                    <a:pt x="190" y="816"/>
                    <a:pt x="204" y="851"/>
                    <a:pt x="219" y="896"/>
                  </a:cubicBezTo>
                  <a:cubicBezTo>
                    <a:pt x="225" y="914"/>
                    <a:pt x="237" y="950"/>
                    <a:pt x="237" y="950"/>
                  </a:cubicBezTo>
                  <a:cubicBezTo>
                    <a:pt x="240" y="1032"/>
                    <a:pt x="240" y="1115"/>
                    <a:pt x="246" y="1197"/>
                  </a:cubicBezTo>
                  <a:cubicBezTo>
                    <a:pt x="251" y="1264"/>
                    <a:pt x="315" y="1302"/>
                    <a:pt x="356" y="1344"/>
                  </a:cubicBezTo>
                  <a:cubicBezTo>
                    <a:pt x="383" y="1371"/>
                    <a:pt x="415" y="1414"/>
                    <a:pt x="438" y="1444"/>
                  </a:cubicBezTo>
                  <a:cubicBezTo>
                    <a:pt x="468" y="1484"/>
                    <a:pt x="448" y="1472"/>
                    <a:pt x="466" y="1508"/>
                  </a:cubicBezTo>
                  <a:cubicBezTo>
                    <a:pt x="484" y="1544"/>
                    <a:pt x="555" y="1653"/>
                    <a:pt x="585" y="1682"/>
                  </a:cubicBezTo>
                  <a:cubicBezTo>
                    <a:pt x="625" y="1763"/>
                    <a:pt x="637" y="1849"/>
                    <a:pt x="676" y="1929"/>
                  </a:cubicBezTo>
                  <a:cubicBezTo>
                    <a:pt x="694" y="1966"/>
                    <a:pt x="673" y="1949"/>
                    <a:pt x="704" y="1984"/>
                  </a:cubicBezTo>
                  <a:cubicBezTo>
                    <a:pt x="758" y="2045"/>
                    <a:pt x="814" y="2076"/>
                    <a:pt x="886" y="2112"/>
                  </a:cubicBezTo>
                  <a:cubicBezTo>
                    <a:pt x="897" y="2118"/>
                    <a:pt x="911" y="2117"/>
                    <a:pt x="923" y="2121"/>
                  </a:cubicBezTo>
                  <a:cubicBezTo>
                    <a:pt x="976" y="2140"/>
                    <a:pt x="1050" y="2164"/>
                    <a:pt x="1097" y="2194"/>
                  </a:cubicBezTo>
                  <a:cubicBezTo>
                    <a:pt x="1124" y="2191"/>
                    <a:pt x="1153" y="2192"/>
                    <a:pt x="1179" y="2185"/>
                  </a:cubicBezTo>
                  <a:cubicBezTo>
                    <a:pt x="1187" y="2183"/>
                    <a:pt x="1191" y="2172"/>
                    <a:pt x="1197" y="2166"/>
                  </a:cubicBezTo>
                  <a:cubicBezTo>
                    <a:pt x="1213" y="2150"/>
                    <a:pt x="1246" y="2120"/>
                    <a:pt x="1261" y="2112"/>
                  </a:cubicBezTo>
                  <a:cubicBezTo>
                    <a:pt x="1269" y="2108"/>
                    <a:pt x="1326" y="2090"/>
                    <a:pt x="1344" y="2084"/>
                  </a:cubicBezTo>
                  <a:cubicBezTo>
                    <a:pt x="1353" y="2081"/>
                    <a:pt x="1371" y="2075"/>
                    <a:pt x="1371" y="2075"/>
                  </a:cubicBezTo>
                  <a:cubicBezTo>
                    <a:pt x="1435" y="2078"/>
                    <a:pt x="1499" y="2076"/>
                    <a:pt x="1563" y="2084"/>
                  </a:cubicBezTo>
                  <a:cubicBezTo>
                    <a:pt x="1574" y="2085"/>
                    <a:pt x="1580" y="2099"/>
                    <a:pt x="1590" y="2102"/>
                  </a:cubicBezTo>
                  <a:cubicBezTo>
                    <a:pt x="1623" y="2112"/>
                    <a:pt x="1691" y="2121"/>
                    <a:pt x="1691" y="2121"/>
                  </a:cubicBezTo>
                  <a:cubicBezTo>
                    <a:pt x="1789" y="2112"/>
                    <a:pt x="1804" y="2129"/>
                    <a:pt x="1837" y="2048"/>
                  </a:cubicBezTo>
                  <a:cubicBezTo>
                    <a:pt x="1866" y="1899"/>
                    <a:pt x="1829" y="1919"/>
                    <a:pt x="1965" y="1874"/>
                  </a:cubicBezTo>
                  <a:cubicBezTo>
                    <a:pt x="2015" y="1880"/>
                    <a:pt x="2020" y="1883"/>
                    <a:pt x="2121" y="1728"/>
                  </a:cubicBezTo>
                  <a:cubicBezTo>
                    <a:pt x="2157" y="1536"/>
                    <a:pt x="2075" y="1640"/>
                    <a:pt x="2130" y="1600"/>
                  </a:cubicBezTo>
                  <a:cubicBezTo>
                    <a:pt x="2155" y="1473"/>
                    <a:pt x="2150" y="1518"/>
                    <a:pt x="2130" y="1280"/>
                  </a:cubicBezTo>
                  <a:cubicBezTo>
                    <a:pt x="2126" y="1229"/>
                    <a:pt x="2087" y="1176"/>
                    <a:pt x="2066" y="1133"/>
                  </a:cubicBezTo>
                  <a:cubicBezTo>
                    <a:pt x="2038" y="1075"/>
                    <a:pt x="1994" y="971"/>
                    <a:pt x="1956" y="923"/>
                  </a:cubicBezTo>
                  <a:cubicBezTo>
                    <a:pt x="1956" y="923"/>
                    <a:pt x="1907" y="862"/>
                    <a:pt x="1901" y="850"/>
                  </a:cubicBezTo>
                  <a:cubicBezTo>
                    <a:pt x="1866" y="782"/>
                    <a:pt x="1856" y="710"/>
                    <a:pt x="1828" y="640"/>
                  </a:cubicBezTo>
                  <a:cubicBezTo>
                    <a:pt x="1825" y="625"/>
                    <a:pt x="1823" y="609"/>
                    <a:pt x="1819" y="594"/>
                  </a:cubicBezTo>
                  <a:cubicBezTo>
                    <a:pt x="1814" y="575"/>
                    <a:pt x="1801" y="539"/>
                    <a:pt x="1801" y="539"/>
                  </a:cubicBezTo>
                  <a:cubicBezTo>
                    <a:pt x="1784" y="433"/>
                    <a:pt x="1816" y="312"/>
                    <a:pt x="1718" y="246"/>
                  </a:cubicBezTo>
                  <a:cubicBezTo>
                    <a:pt x="1668" y="145"/>
                    <a:pt x="1622" y="155"/>
                    <a:pt x="1536" y="100"/>
                  </a:cubicBezTo>
                  <a:cubicBezTo>
                    <a:pt x="1478" y="63"/>
                    <a:pt x="1428" y="22"/>
                    <a:pt x="1362" y="0"/>
                  </a:cubicBezTo>
                  <a:cubicBezTo>
                    <a:pt x="1264" y="3"/>
                    <a:pt x="1167" y="4"/>
                    <a:pt x="1069" y="9"/>
                  </a:cubicBezTo>
                  <a:cubicBezTo>
                    <a:pt x="1034" y="11"/>
                    <a:pt x="996" y="34"/>
                    <a:pt x="960" y="36"/>
                  </a:cubicBezTo>
                  <a:cubicBezTo>
                    <a:pt x="881" y="41"/>
                    <a:pt x="801" y="42"/>
                    <a:pt x="722" y="45"/>
                  </a:cubicBezTo>
                  <a:cubicBezTo>
                    <a:pt x="654" y="67"/>
                    <a:pt x="739" y="40"/>
                    <a:pt x="658" y="64"/>
                  </a:cubicBezTo>
                  <a:cubicBezTo>
                    <a:pt x="649" y="67"/>
                    <a:pt x="635" y="65"/>
                    <a:pt x="630" y="73"/>
                  </a:cubicBezTo>
                  <a:cubicBezTo>
                    <a:pt x="626" y="79"/>
                    <a:pt x="420" y="36"/>
                    <a:pt x="347" y="109"/>
                  </a:cubicBezTo>
                  <a:close/>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7" name="Freeform 12"/>
            <p:cNvSpPr>
              <a:spLocks/>
            </p:cNvSpPr>
            <p:nvPr/>
          </p:nvSpPr>
          <p:spPr bwMode="auto">
            <a:xfrm>
              <a:off x="2142" y="1517"/>
              <a:ext cx="304" cy="1872"/>
            </a:xfrm>
            <a:custGeom>
              <a:avLst/>
              <a:gdLst/>
              <a:ahLst/>
              <a:cxnLst>
                <a:cxn ang="0">
                  <a:pos x="288" y="0"/>
                </a:cxn>
                <a:cxn ang="0">
                  <a:pos x="0" y="384"/>
                </a:cxn>
                <a:cxn ang="0">
                  <a:pos x="288" y="912"/>
                </a:cxn>
                <a:cxn ang="0">
                  <a:pos x="96" y="1344"/>
                </a:cxn>
                <a:cxn ang="0">
                  <a:pos x="288" y="1872"/>
                </a:cxn>
              </a:cxnLst>
              <a:rect l="0" t="0" r="r" b="b"/>
              <a:pathLst>
                <a:path w="304" h="1872">
                  <a:moveTo>
                    <a:pt x="288" y="0"/>
                  </a:moveTo>
                  <a:cubicBezTo>
                    <a:pt x="144" y="116"/>
                    <a:pt x="0" y="232"/>
                    <a:pt x="0" y="384"/>
                  </a:cubicBezTo>
                  <a:cubicBezTo>
                    <a:pt x="0" y="536"/>
                    <a:pt x="272" y="752"/>
                    <a:pt x="288" y="912"/>
                  </a:cubicBezTo>
                  <a:cubicBezTo>
                    <a:pt x="304" y="1072"/>
                    <a:pt x="96" y="1184"/>
                    <a:pt x="96" y="1344"/>
                  </a:cubicBezTo>
                  <a:cubicBezTo>
                    <a:pt x="96" y="1504"/>
                    <a:pt x="192" y="1688"/>
                    <a:pt x="288" y="1872"/>
                  </a:cubicBezTo>
                </a:path>
              </a:pathLst>
            </a:custGeom>
            <a:grpFill/>
            <a:ln w="25400" cap="flat" cmpd="sng">
              <a:solidFill>
                <a:schemeClr val="tx1"/>
              </a:solidFill>
              <a:prstDash val="solid"/>
              <a:round/>
              <a:headEnd type="none" w="sm" len="sm"/>
              <a:tailEnd type="none" w="sm" len="sm"/>
            </a:ln>
            <a:effectLst/>
          </p:spPr>
          <p:txBody>
            <a:bodyPr/>
            <a:lstStyle/>
            <a:p>
              <a:endParaRPr lang="en-US"/>
            </a:p>
          </p:txBody>
        </p:sp>
        <p:sp>
          <p:nvSpPr>
            <p:cNvPr id="8" name="Freeform 13"/>
            <p:cNvSpPr>
              <a:spLocks/>
            </p:cNvSpPr>
            <p:nvPr/>
          </p:nvSpPr>
          <p:spPr bwMode="auto">
            <a:xfrm>
              <a:off x="2430" y="1805"/>
              <a:ext cx="528" cy="624"/>
            </a:xfrm>
            <a:custGeom>
              <a:avLst/>
              <a:gdLst/>
              <a:ahLst/>
              <a:cxnLst>
                <a:cxn ang="0">
                  <a:pos x="528" y="0"/>
                </a:cxn>
                <a:cxn ang="0">
                  <a:pos x="144" y="336"/>
                </a:cxn>
                <a:cxn ang="0">
                  <a:pos x="96" y="432"/>
                </a:cxn>
                <a:cxn ang="0">
                  <a:pos x="0" y="624"/>
                </a:cxn>
              </a:cxnLst>
              <a:rect l="0" t="0" r="r" b="b"/>
              <a:pathLst>
                <a:path w="528" h="624">
                  <a:moveTo>
                    <a:pt x="528" y="0"/>
                  </a:moveTo>
                  <a:cubicBezTo>
                    <a:pt x="372" y="132"/>
                    <a:pt x="216" y="264"/>
                    <a:pt x="144" y="336"/>
                  </a:cubicBezTo>
                  <a:cubicBezTo>
                    <a:pt x="72" y="408"/>
                    <a:pt x="120" y="384"/>
                    <a:pt x="96" y="432"/>
                  </a:cubicBezTo>
                  <a:cubicBezTo>
                    <a:pt x="72" y="480"/>
                    <a:pt x="36" y="552"/>
                    <a:pt x="0" y="624"/>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9" name="Freeform 14"/>
            <p:cNvSpPr>
              <a:spLocks/>
            </p:cNvSpPr>
            <p:nvPr/>
          </p:nvSpPr>
          <p:spPr bwMode="auto">
            <a:xfrm>
              <a:off x="1655" y="1661"/>
              <a:ext cx="656" cy="1152"/>
            </a:xfrm>
            <a:custGeom>
              <a:avLst/>
              <a:gdLst/>
              <a:ahLst/>
              <a:cxnLst>
                <a:cxn ang="0">
                  <a:pos x="0" y="0"/>
                </a:cxn>
                <a:cxn ang="0">
                  <a:pos x="144" y="336"/>
                </a:cxn>
                <a:cxn ang="0">
                  <a:pos x="384" y="624"/>
                </a:cxn>
                <a:cxn ang="0">
                  <a:pos x="624" y="816"/>
                </a:cxn>
                <a:cxn ang="0">
                  <a:pos x="576" y="1152"/>
                </a:cxn>
              </a:cxnLst>
              <a:rect l="0" t="0" r="r" b="b"/>
              <a:pathLst>
                <a:path w="656" h="1152">
                  <a:moveTo>
                    <a:pt x="0" y="0"/>
                  </a:moveTo>
                  <a:cubicBezTo>
                    <a:pt x="40" y="116"/>
                    <a:pt x="80" y="232"/>
                    <a:pt x="144" y="336"/>
                  </a:cubicBezTo>
                  <a:cubicBezTo>
                    <a:pt x="208" y="440"/>
                    <a:pt x="304" y="544"/>
                    <a:pt x="384" y="624"/>
                  </a:cubicBezTo>
                  <a:cubicBezTo>
                    <a:pt x="464" y="704"/>
                    <a:pt x="592" y="728"/>
                    <a:pt x="624" y="816"/>
                  </a:cubicBezTo>
                  <a:cubicBezTo>
                    <a:pt x="656" y="904"/>
                    <a:pt x="616" y="1028"/>
                    <a:pt x="576" y="1152"/>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10" name="Freeform 15"/>
            <p:cNvSpPr>
              <a:spLocks/>
            </p:cNvSpPr>
            <p:nvPr/>
          </p:nvSpPr>
          <p:spPr bwMode="auto">
            <a:xfrm>
              <a:off x="2687" y="1565"/>
              <a:ext cx="1" cy="480"/>
            </a:xfrm>
            <a:custGeom>
              <a:avLst/>
              <a:gdLst/>
              <a:ahLst/>
              <a:cxnLst>
                <a:cxn ang="0">
                  <a:pos x="0" y="0"/>
                </a:cxn>
                <a:cxn ang="0">
                  <a:pos x="0" y="336"/>
                </a:cxn>
                <a:cxn ang="0">
                  <a:pos x="0" y="480"/>
                </a:cxn>
              </a:cxnLst>
              <a:rect l="0" t="0" r="r" b="b"/>
              <a:pathLst>
                <a:path w="1" h="480">
                  <a:moveTo>
                    <a:pt x="0" y="0"/>
                  </a:moveTo>
                  <a:cubicBezTo>
                    <a:pt x="0" y="128"/>
                    <a:pt x="0" y="256"/>
                    <a:pt x="0" y="336"/>
                  </a:cubicBezTo>
                  <a:cubicBezTo>
                    <a:pt x="0" y="416"/>
                    <a:pt x="0" y="448"/>
                    <a:pt x="0" y="480"/>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11" name="Freeform 16"/>
            <p:cNvSpPr>
              <a:spLocks/>
            </p:cNvSpPr>
            <p:nvPr/>
          </p:nvSpPr>
          <p:spPr bwMode="auto">
            <a:xfrm>
              <a:off x="1927" y="1362"/>
              <a:ext cx="220" cy="475"/>
            </a:xfrm>
            <a:custGeom>
              <a:avLst/>
              <a:gdLst/>
              <a:ahLst/>
              <a:cxnLst>
                <a:cxn ang="0">
                  <a:pos x="92" y="0"/>
                </a:cxn>
                <a:cxn ang="0">
                  <a:pos x="19" y="64"/>
                </a:cxn>
                <a:cxn ang="0">
                  <a:pos x="0" y="118"/>
                </a:cxn>
                <a:cxn ang="0">
                  <a:pos x="10" y="237"/>
                </a:cxn>
                <a:cxn ang="0">
                  <a:pos x="19" y="265"/>
                </a:cxn>
                <a:cxn ang="0">
                  <a:pos x="128" y="320"/>
                </a:cxn>
                <a:cxn ang="0">
                  <a:pos x="202" y="365"/>
                </a:cxn>
                <a:cxn ang="0">
                  <a:pos x="220" y="475"/>
                </a:cxn>
              </a:cxnLst>
              <a:rect l="0" t="0" r="r" b="b"/>
              <a:pathLst>
                <a:path w="220" h="475">
                  <a:moveTo>
                    <a:pt x="92" y="0"/>
                  </a:moveTo>
                  <a:cubicBezTo>
                    <a:pt x="58" y="11"/>
                    <a:pt x="34" y="30"/>
                    <a:pt x="19" y="64"/>
                  </a:cubicBezTo>
                  <a:cubicBezTo>
                    <a:pt x="11" y="81"/>
                    <a:pt x="0" y="118"/>
                    <a:pt x="0" y="118"/>
                  </a:cubicBezTo>
                  <a:cubicBezTo>
                    <a:pt x="3" y="158"/>
                    <a:pt x="5" y="198"/>
                    <a:pt x="10" y="237"/>
                  </a:cubicBezTo>
                  <a:cubicBezTo>
                    <a:pt x="11" y="247"/>
                    <a:pt x="12" y="258"/>
                    <a:pt x="19" y="265"/>
                  </a:cubicBezTo>
                  <a:cubicBezTo>
                    <a:pt x="51" y="297"/>
                    <a:pt x="88" y="305"/>
                    <a:pt x="128" y="320"/>
                  </a:cubicBezTo>
                  <a:cubicBezTo>
                    <a:pt x="151" y="341"/>
                    <a:pt x="176" y="348"/>
                    <a:pt x="202" y="365"/>
                  </a:cubicBezTo>
                  <a:cubicBezTo>
                    <a:pt x="212" y="464"/>
                    <a:pt x="197" y="429"/>
                    <a:pt x="220" y="475"/>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grpSp>
      <p:sp>
        <p:nvSpPr>
          <p:cNvPr id="12" name="Text Box 9"/>
          <p:cNvSpPr txBox="1">
            <a:spLocks noChangeArrowheads="1"/>
          </p:cNvSpPr>
          <p:nvPr/>
        </p:nvSpPr>
        <p:spPr bwMode="auto">
          <a:xfrm>
            <a:off x="5724525" y="1955800"/>
            <a:ext cx="3114675" cy="2862322"/>
          </a:xfrm>
          <a:prstGeom prst="rect">
            <a:avLst/>
          </a:prstGeom>
          <a:noFill/>
          <a:ln w="9525">
            <a:noFill/>
            <a:miter lim="800000"/>
            <a:headEnd type="none" w="sm" len="sm"/>
            <a:tailEnd type="none" w="sm" len="sm"/>
          </a:ln>
          <a:effectLst/>
        </p:spPr>
        <p:txBody>
          <a:bodyPr>
            <a:spAutoFit/>
          </a:bodyPr>
          <a:lstStyle/>
          <a:p>
            <a:pPr defTabSz="762000" eaLnBrk="0" hangingPunct="0"/>
            <a:r>
              <a:rPr lang="en-GB" smtClean="0">
                <a:solidFill>
                  <a:srgbClr val="FFFFFF"/>
                </a:solidFill>
                <a:latin typeface="Arial"/>
              </a:rPr>
              <a:t>Set up the hydrodynamics</a:t>
            </a:r>
          </a:p>
          <a:p>
            <a:pPr defTabSz="762000" eaLnBrk="0" hangingPunct="0"/>
            <a:endParaRPr lang="en-GB" smtClean="0">
              <a:solidFill>
                <a:srgbClr val="FFFFFF"/>
              </a:solidFill>
              <a:latin typeface="Arial"/>
            </a:endParaRPr>
          </a:p>
          <a:p>
            <a:pPr defTabSz="762000" eaLnBrk="0" hangingPunct="0"/>
            <a:r>
              <a:rPr lang="en-GB" smtClean="0">
                <a:solidFill>
                  <a:srgbClr val="FFFFFF"/>
                </a:solidFill>
                <a:latin typeface="Arial"/>
              </a:rPr>
              <a:t>Stand alone</a:t>
            </a:r>
          </a:p>
          <a:p>
            <a:pPr defTabSz="762000" eaLnBrk="0" hangingPunct="0"/>
            <a:endParaRPr lang="en-GB" smtClean="0">
              <a:solidFill>
                <a:srgbClr val="FFFFFF"/>
              </a:solidFill>
              <a:latin typeface="Arial"/>
            </a:endParaRPr>
          </a:p>
          <a:p>
            <a:pPr defTabSz="762000" eaLnBrk="0" hangingPunct="0"/>
            <a:r>
              <a:rPr lang="en-GB" smtClean="0">
                <a:solidFill>
                  <a:srgbClr val="FFFFFF"/>
                </a:solidFill>
                <a:latin typeface="Arial"/>
              </a:rPr>
              <a:t>Background flow </a:t>
            </a:r>
          </a:p>
          <a:p>
            <a:pPr defTabSz="762000" eaLnBrk="0" hangingPunct="0"/>
            <a:endParaRPr lang="en-GB" smtClean="0">
              <a:solidFill>
                <a:srgbClr val="FFFFFF"/>
              </a:solidFill>
              <a:latin typeface="Arial"/>
            </a:endParaRPr>
          </a:p>
          <a:p>
            <a:pPr defTabSz="762000" eaLnBrk="0" hangingPunct="0"/>
            <a:r>
              <a:rPr lang="en-GB" smtClean="0">
                <a:solidFill>
                  <a:srgbClr val="FFFFFF"/>
                </a:solidFill>
                <a:latin typeface="Arial"/>
              </a:rPr>
              <a:t>Boundary conditions for all free branch ends</a:t>
            </a:r>
            <a:endParaRPr lang="en-GB" dirty="0">
              <a:solidFill>
                <a:srgbClr val="FFFFFF"/>
              </a:solidFill>
              <a:latin typeface="Arial"/>
            </a:endParaRPr>
          </a:p>
        </p:txBody>
      </p:sp>
      <p:sp>
        <p:nvSpPr>
          <p:cNvPr id="13" name="Text Box 10"/>
          <p:cNvSpPr txBox="1">
            <a:spLocks noChangeArrowheads="1"/>
          </p:cNvSpPr>
          <p:nvPr/>
        </p:nvSpPr>
        <p:spPr bwMode="auto">
          <a:xfrm>
            <a:off x="1316094" y="5877272"/>
            <a:ext cx="6393096" cy="707886"/>
          </a:xfrm>
          <a:prstGeom prst="rect">
            <a:avLst/>
          </a:prstGeom>
          <a:noFill/>
          <a:ln w="9525">
            <a:noFill/>
            <a:miter lim="800000"/>
            <a:headEnd type="none" w="sm" len="sm"/>
            <a:tailEnd type="none" w="sm" len="sm"/>
          </a:ln>
          <a:effectLst/>
        </p:spPr>
        <p:txBody>
          <a:bodyPr wrap="none">
            <a:spAutoFit/>
          </a:bodyPr>
          <a:lstStyle/>
          <a:p>
            <a:pPr algn="ctr" defTabSz="762000" eaLnBrk="0" hangingPunct="0"/>
            <a:r>
              <a:rPr lang="en-GB" dirty="0" smtClean="0">
                <a:solidFill>
                  <a:srgbClr val="FFFFFF"/>
                </a:solidFill>
                <a:latin typeface="Arial"/>
              </a:rPr>
              <a:t>Please ensure that the hydrodynamic system is </a:t>
            </a:r>
            <a:r>
              <a:rPr lang="en-GB" dirty="0" smtClean="0">
                <a:solidFill>
                  <a:srgbClr val="FFFFFF"/>
                </a:solidFill>
                <a:latin typeface="Arial"/>
              </a:rPr>
              <a:t>sound</a:t>
            </a:r>
            <a:endParaRPr lang="en-GB" dirty="0" smtClean="0">
              <a:solidFill>
                <a:srgbClr val="FFFFFF"/>
              </a:solidFill>
              <a:latin typeface="Arial"/>
            </a:endParaRPr>
          </a:p>
          <a:p>
            <a:pPr algn="ctr" defTabSz="762000" eaLnBrk="0" hangingPunct="0"/>
            <a:r>
              <a:rPr lang="en-GB" dirty="0" smtClean="0">
                <a:solidFill>
                  <a:srgbClr val="FFFFFF"/>
                </a:solidFill>
                <a:latin typeface="Arial"/>
              </a:rPr>
              <a:t>Must be able to run without Rainfall Runoff </a:t>
            </a:r>
            <a:r>
              <a:rPr lang="en-GB" dirty="0" smtClean="0">
                <a:solidFill>
                  <a:srgbClr val="FFFFFF"/>
                </a:solidFill>
                <a:latin typeface="Arial"/>
              </a:rPr>
              <a:t>input</a:t>
            </a:r>
            <a:endParaRPr lang="en-GB" dirty="0">
              <a:solidFill>
                <a:srgbClr val="FFFFFF"/>
              </a:solidFill>
              <a:latin typeface="Aria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US" dirty="0">
                <a:solidFill>
                  <a:srgbClr val="FFFFFF"/>
                </a:solidFill>
              </a:rPr>
              <a:t>Coupling the two systems </a:t>
            </a:r>
          </a:p>
          <a:p>
            <a:pPr marL="0" indent="0">
              <a:buNone/>
            </a:pPr>
            <a:endParaRPr lang="en-GB" dirty="0"/>
          </a:p>
        </p:txBody>
      </p:sp>
      <p:grpSp>
        <p:nvGrpSpPr>
          <p:cNvPr id="2" name="Group 1"/>
          <p:cNvGrpSpPr/>
          <p:nvPr/>
        </p:nvGrpSpPr>
        <p:grpSpPr>
          <a:xfrm>
            <a:off x="1403648" y="1981200"/>
            <a:ext cx="3424237" cy="3482975"/>
            <a:chOff x="1403648" y="1981200"/>
            <a:chExt cx="3424237" cy="3482975"/>
          </a:xfrm>
          <a:solidFill>
            <a:schemeClr val="bg2"/>
          </a:solidFill>
        </p:grpSpPr>
        <p:sp>
          <p:nvSpPr>
            <p:cNvPr id="5" name="Freeform 3"/>
            <p:cNvSpPr>
              <a:spLocks/>
            </p:cNvSpPr>
            <p:nvPr/>
          </p:nvSpPr>
          <p:spPr bwMode="auto">
            <a:xfrm>
              <a:off x="1403648" y="1981200"/>
              <a:ext cx="3424237" cy="3482975"/>
            </a:xfrm>
            <a:custGeom>
              <a:avLst/>
              <a:gdLst/>
              <a:ahLst/>
              <a:cxnLst>
                <a:cxn ang="0">
                  <a:pos x="347" y="109"/>
                </a:cxn>
                <a:cxn ang="0">
                  <a:pos x="109" y="246"/>
                </a:cxn>
                <a:cxn ang="0">
                  <a:pos x="0" y="411"/>
                </a:cxn>
                <a:cxn ang="0">
                  <a:pos x="18" y="594"/>
                </a:cxn>
                <a:cxn ang="0">
                  <a:pos x="54" y="649"/>
                </a:cxn>
                <a:cxn ang="0">
                  <a:pos x="164" y="777"/>
                </a:cxn>
                <a:cxn ang="0">
                  <a:pos x="219" y="896"/>
                </a:cxn>
                <a:cxn ang="0">
                  <a:pos x="237" y="950"/>
                </a:cxn>
                <a:cxn ang="0">
                  <a:pos x="246" y="1197"/>
                </a:cxn>
                <a:cxn ang="0">
                  <a:pos x="356" y="1344"/>
                </a:cxn>
                <a:cxn ang="0">
                  <a:pos x="438" y="1444"/>
                </a:cxn>
                <a:cxn ang="0">
                  <a:pos x="466" y="1508"/>
                </a:cxn>
                <a:cxn ang="0">
                  <a:pos x="585" y="1682"/>
                </a:cxn>
                <a:cxn ang="0">
                  <a:pos x="676" y="1929"/>
                </a:cxn>
                <a:cxn ang="0">
                  <a:pos x="704" y="1984"/>
                </a:cxn>
                <a:cxn ang="0">
                  <a:pos x="886" y="2112"/>
                </a:cxn>
                <a:cxn ang="0">
                  <a:pos x="923" y="2121"/>
                </a:cxn>
                <a:cxn ang="0">
                  <a:pos x="1097" y="2194"/>
                </a:cxn>
                <a:cxn ang="0">
                  <a:pos x="1179" y="2185"/>
                </a:cxn>
                <a:cxn ang="0">
                  <a:pos x="1197" y="2166"/>
                </a:cxn>
                <a:cxn ang="0">
                  <a:pos x="1261" y="2112"/>
                </a:cxn>
                <a:cxn ang="0">
                  <a:pos x="1344" y="2084"/>
                </a:cxn>
                <a:cxn ang="0">
                  <a:pos x="1371" y="2075"/>
                </a:cxn>
                <a:cxn ang="0">
                  <a:pos x="1563" y="2084"/>
                </a:cxn>
                <a:cxn ang="0">
                  <a:pos x="1590" y="2102"/>
                </a:cxn>
                <a:cxn ang="0">
                  <a:pos x="1691" y="2121"/>
                </a:cxn>
                <a:cxn ang="0">
                  <a:pos x="1837" y="2048"/>
                </a:cxn>
                <a:cxn ang="0">
                  <a:pos x="1965" y="1874"/>
                </a:cxn>
                <a:cxn ang="0">
                  <a:pos x="2121" y="1728"/>
                </a:cxn>
                <a:cxn ang="0">
                  <a:pos x="2130" y="1600"/>
                </a:cxn>
                <a:cxn ang="0">
                  <a:pos x="2130" y="1280"/>
                </a:cxn>
                <a:cxn ang="0">
                  <a:pos x="2066" y="1133"/>
                </a:cxn>
                <a:cxn ang="0">
                  <a:pos x="1956" y="923"/>
                </a:cxn>
                <a:cxn ang="0">
                  <a:pos x="1901" y="850"/>
                </a:cxn>
                <a:cxn ang="0">
                  <a:pos x="1828" y="640"/>
                </a:cxn>
                <a:cxn ang="0">
                  <a:pos x="1819" y="594"/>
                </a:cxn>
                <a:cxn ang="0">
                  <a:pos x="1801" y="539"/>
                </a:cxn>
                <a:cxn ang="0">
                  <a:pos x="1718" y="246"/>
                </a:cxn>
                <a:cxn ang="0">
                  <a:pos x="1536" y="100"/>
                </a:cxn>
                <a:cxn ang="0">
                  <a:pos x="1362" y="0"/>
                </a:cxn>
                <a:cxn ang="0">
                  <a:pos x="1069" y="9"/>
                </a:cxn>
                <a:cxn ang="0">
                  <a:pos x="960" y="36"/>
                </a:cxn>
                <a:cxn ang="0">
                  <a:pos x="722" y="45"/>
                </a:cxn>
                <a:cxn ang="0">
                  <a:pos x="658" y="64"/>
                </a:cxn>
                <a:cxn ang="0">
                  <a:pos x="630" y="73"/>
                </a:cxn>
                <a:cxn ang="0">
                  <a:pos x="347" y="109"/>
                </a:cxn>
              </a:cxnLst>
              <a:rect l="0" t="0" r="r" b="b"/>
              <a:pathLst>
                <a:path w="2157" h="2194">
                  <a:moveTo>
                    <a:pt x="347" y="109"/>
                  </a:moveTo>
                  <a:cubicBezTo>
                    <a:pt x="173" y="128"/>
                    <a:pt x="297" y="186"/>
                    <a:pt x="109" y="246"/>
                  </a:cubicBezTo>
                  <a:cubicBezTo>
                    <a:pt x="67" y="276"/>
                    <a:pt x="35" y="363"/>
                    <a:pt x="0" y="411"/>
                  </a:cubicBezTo>
                  <a:cubicBezTo>
                    <a:pt x="6" y="472"/>
                    <a:pt x="10" y="533"/>
                    <a:pt x="18" y="594"/>
                  </a:cubicBezTo>
                  <a:cubicBezTo>
                    <a:pt x="22" y="626"/>
                    <a:pt x="33" y="625"/>
                    <a:pt x="54" y="649"/>
                  </a:cubicBezTo>
                  <a:cubicBezTo>
                    <a:pt x="65" y="662"/>
                    <a:pt x="161" y="773"/>
                    <a:pt x="164" y="777"/>
                  </a:cubicBezTo>
                  <a:cubicBezTo>
                    <a:pt x="190" y="816"/>
                    <a:pt x="204" y="851"/>
                    <a:pt x="219" y="896"/>
                  </a:cubicBezTo>
                  <a:cubicBezTo>
                    <a:pt x="225" y="914"/>
                    <a:pt x="237" y="950"/>
                    <a:pt x="237" y="950"/>
                  </a:cubicBezTo>
                  <a:cubicBezTo>
                    <a:pt x="240" y="1032"/>
                    <a:pt x="240" y="1115"/>
                    <a:pt x="246" y="1197"/>
                  </a:cubicBezTo>
                  <a:cubicBezTo>
                    <a:pt x="251" y="1264"/>
                    <a:pt x="315" y="1302"/>
                    <a:pt x="356" y="1344"/>
                  </a:cubicBezTo>
                  <a:cubicBezTo>
                    <a:pt x="383" y="1371"/>
                    <a:pt x="415" y="1414"/>
                    <a:pt x="438" y="1444"/>
                  </a:cubicBezTo>
                  <a:cubicBezTo>
                    <a:pt x="468" y="1484"/>
                    <a:pt x="448" y="1472"/>
                    <a:pt x="466" y="1508"/>
                  </a:cubicBezTo>
                  <a:cubicBezTo>
                    <a:pt x="484" y="1544"/>
                    <a:pt x="555" y="1653"/>
                    <a:pt x="585" y="1682"/>
                  </a:cubicBezTo>
                  <a:cubicBezTo>
                    <a:pt x="625" y="1763"/>
                    <a:pt x="637" y="1849"/>
                    <a:pt x="676" y="1929"/>
                  </a:cubicBezTo>
                  <a:cubicBezTo>
                    <a:pt x="694" y="1966"/>
                    <a:pt x="673" y="1949"/>
                    <a:pt x="704" y="1984"/>
                  </a:cubicBezTo>
                  <a:cubicBezTo>
                    <a:pt x="758" y="2045"/>
                    <a:pt x="814" y="2076"/>
                    <a:pt x="886" y="2112"/>
                  </a:cubicBezTo>
                  <a:cubicBezTo>
                    <a:pt x="897" y="2118"/>
                    <a:pt x="911" y="2117"/>
                    <a:pt x="923" y="2121"/>
                  </a:cubicBezTo>
                  <a:cubicBezTo>
                    <a:pt x="976" y="2140"/>
                    <a:pt x="1050" y="2164"/>
                    <a:pt x="1097" y="2194"/>
                  </a:cubicBezTo>
                  <a:cubicBezTo>
                    <a:pt x="1124" y="2191"/>
                    <a:pt x="1153" y="2192"/>
                    <a:pt x="1179" y="2185"/>
                  </a:cubicBezTo>
                  <a:cubicBezTo>
                    <a:pt x="1187" y="2183"/>
                    <a:pt x="1191" y="2172"/>
                    <a:pt x="1197" y="2166"/>
                  </a:cubicBezTo>
                  <a:cubicBezTo>
                    <a:pt x="1213" y="2150"/>
                    <a:pt x="1246" y="2120"/>
                    <a:pt x="1261" y="2112"/>
                  </a:cubicBezTo>
                  <a:cubicBezTo>
                    <a:pt x="1269" y="2108"/>
                    <a:pt x="1326" y="2090"/>
                    <a:pt x="1344" y="2084"/>
                  </a:cubicBezTo>
                  <a:cubicBezTo>
                    <a:pt x="1353" y="2081"/>
                    <a:pt x="1371" y="2075"/>
                    <a:pt x="1371" y="2075"/>
                  </a:cubicBezTo>
                  <a:cubicBezTo>
                    <a:pt x="1435" y="2078"/>
                    <a:pt x="1499" y="2076"/>
                    <a:pt x="1563" y="2084"/>
                  </a:cubicBezTo>
                  <a:cubicBezTo>
                    <a:pt x="1574" y="2085"/>
                    <a:pt x="1580" y="2099"/>
                    <a:pt x="1590" y="2102"/>
                  </a:cubicBezTo>
                  <a:cubicBezTo>
                    <a:pt x="1623" y="2112"/>
                    <a:pt x="1691" y="2121"/>
                    <a:pt x="1691" y="2121"/>
                  </a:cubicBezTo>
                  <a:cubicBezTo>
                    <a:pt x="1789" y="2112"/>
                    <a:pt x="1804" y="2129"/>
                    <a:pt x="1837" y="2048"/>
                  </a:cubicBezTo>
                  <a:cubicBezTo>
                    <a:pt x="1866" y="1899"/>
                    <a:pt x="1829" y="1919"/>
                    <a:pt x="1965" y="1874"/>
                  </a:cubicBezTo>
                  <a:cubicBezTo>
                    <a:pt x="2015" y="1880"/>
                    <a:pt x="2020" y="1883"/>
                    <a:pt x="2121" y="1728"/>
                  </a:cubicBezTo>
                  <a:cubicBezTo>
                    <a:pt x="2157" y="1536"/>
                    <a:pt x="2075" y="1640"/>
                    <a:pt x="2130" y="1600"/>
                  </a:cubicBezTo>
                  <a:cubicBezTo>
                    <a:pt x="2155" y="1473"/>
                    <a:pt x="2150" y="1518"/>
                    <a:pt x="2130" y="1280"/>
                  </a:cubicBezTo>
                  <a:cubicBezTo>
                    <a:pt x="2126" y="1229"/>
                    <a:pt x="2087" y="1176"/>
                    <a:pt x="2066" y="1133"/>
                  </a:cubicBezTo>
                  <a:cubicBezTo>
                    <a:pt x="2038" y="1075"/>
                    <a:pt x="1994" y="971"/>
                    <a:pt x="1956" y="923"/>
                  </a:cubicBezTo>
                  <a:cubicBezTo>
                    <a:pt x="1956" y="923"/>
                    <a:pt x="1907" y="862"/>
                    <a:pt x="1901" y="850"/>
                  </a:cubicBezTo>
                  <a:cubicBezTo>
                    <a:pt x="1866" y="782"/>
                    <a:pt x="1856" y="710"/>
                    <a:pt x="1828" y="640"/>
                  </a:cubicBezTo>
                  <a:cubicBezTo>
                    <a:pt x="1825" y="625"/>
                    <a:pt x="1823" y="609"/>
                    <a:pt x="1819" y="594"/>
                  </a:cubicBezTo>
                  <a:cubicBezTo>
                    <a:pt x="1814" y="575"/>
                    <a:pt x="1801" y="539"/>
                    <a:pt x="1801" y="539"/>
                  </a:cubicBezTo>
                  <a:cubicBezTo>
                    <a:pt x="1784" y="433"/>
                    <a:pt x="1816" y="312"/>
                    <a:pt x="1718" y="246"/>
                  </a:cubicBezTo>
                  <a:cubicBezTo>
                    <a:pt x="1668" y="145"/>
                    <a:pt x="1622" y="155"/>
                    <a:pt x="1536" y="100"/>
                  </a:cubicBezTo>
                  <a:cubicBezTo>
                    <a:pt x="1478" y="63"/>
                    <a:pt x="1428" y="22"/>
                    <a:pt x="1362" y="0"/>
                  </a:cubicBezTo>
                  <a:cubicBezTo>
                    <a:pt x="1264" y="3"/>
                    <a:pt x="1167" y="4"/>
                    <a:pt x="1069" y="9"/>
                  </a:cubicBezTo>
                  <a:cubicBezTo>
                    <a:pt x="1034" y="11"/>
                    <a:pt x="996" y="34"/>
                    <a:pt x="960" y="36"/>
                  </a:cubicBezTo>
                  <a:cubicBezTo>
                    <a:pt x="881" y="41"/>
                    <a:pt x="801" y="42"/>
                    <a:pt x="722" y="45"/>
                  </a:cubicBezTo>
                  <a:cubicBezTo>
                    <a:pt x="654" y="67"/>
                    <a:pt x="739" y="40"/>
                    <a:pt x="658" y="64"/>
                  </a:cubicBezTo>
                  <a:cubicBezTo>
                    <a:pt x="649" y="67"/>
                    <a:pt x="635" y="65"/>
                    <a:pt x="630" y="73"/>
                  </a:cubicBezTo>
                  <a:cubicBezTo>
                    <a:pt x="626" y="79"/>
                    <a:pt x="420" y="36"/>
                    <a:pt x="347" y="109"/>
                  </a:cubicBezTo>
                  <a:close/>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grpSp>
          <p:nvGrpSpPr>
            <p:cNvPr id="6" name="Group 4"/>
            <p:cNvGrpSpPr>
              <a:grpSpLocks/>
            </p:cNvGrpSpPr>
            <p:nvPr/>
          </p:nvGrpSpPr>
          <p:grpSpPr bwMode="auto">
            <a:xfrm>
              <a:off x="1990973" y="2227263"/>
              <a:ext cx="2057400" cy="3217862"/>
              <a:chOff x="1728" y="1152"/>
              <a:chExt cx="1296" cy="2027"/>
            </a:xfrm>
            <a:grpFill/>
          </p:grpSpPr>
          <p:sp>
            <p:nvSpPr>
              <p:cNvPr id="7" name="Freeform 5"/>
              <p:cNvSpPr>
                <a:spLocks/>
              </p:cNvSpPr>
              <p:nvPr/>
            </p:nvSpPr>
            <p:spPr bwMode="auto">
              <a:xfrm>
                <a:off x="2208" y="1307"/>
                <a:ext cx="304" cy="1872"/>
              </a:xfrm>
              <a:custGeom>
                <a:avLst/>
                <a:gdLst/>
                <a:ahLst/>
                <a:cxnLst>
                  <a:cxn ang="0">
                    <a:pos x="288" y="0"/>
                  </a:cxn>
                  <a:cxn ang="0">
                    <a:pos x="0" y="384"/>
                  </a:cxn>
                  <a:cxn ang="0">
                    <a:pos x="288" y="912"/>
                  </a:cxn>
                  <a:cxn ang="0">
                    <a:pos x="96" y="1344"/>
                  </a:cxn>
                  <a:cxn ang="0">
                    <a:pos x="288" y="1872"/>
                  </a:cxn>
                </a:cxnLst>
                <a:rect l="0" t="0" r="r" b="b"/>
                <a:pathLst>
                  <a:path w="304" h="1872">
                    <a:moveTo>
                      <a:pt x="288" y="0"/>
                    </a:moveTo>
                    <a:cubicBezTo>
                      <a:pt x="144" y="116"/>
                      <a:pt x="0" y="232"/>
                      <a:pt x="0" y="384"/>
                    </a:cubicBezTo>
                    <a:cubicBezTo>
                      <a:pt x="0" y="536"/>
                      <a:pt x="272" y="752"/>
                      <a:pt x="288" y="912"/>
                    </a:cubicBezTo>
                    <a:cubicBezTo>
                      <a:pt x="304" y="1072"/>
                      <a:pt x="96" y="1184"/>
                      <a:pt x="96" y="1344"/>
                    </a:cubicBezTo>
                    <a:cubicBezTo>
                      <a:pt x="96" y="1504"/>
                      <a:pt x="192" y="1688"/>
                      <a:pt x="288" y="1872"/>
                    </a:cubicBezTo>
                  </a:path>
                </a:pathLst>
              </a:custGeom>
              <a:grpFill/>
              <a:ln w="25400" cap="flat" cmpd="sng">
                <a:solidFill>
                  <a:schemeClr val="tx1"/>
                </a:solidFill>
                <a:prstDash val="solid"/>
                <a:round/>
                <a:headEnd type="none" w="sm" len="sm"/>
                <a:tailEnd type="none" w="sm" len="sm"/>
              </a:ln>
              <a:effectLst/>
            </p:spPr>
            <p:txBody>
              <a:bodyPr/>
              <a:lstStyle/>
              <a:p>
                <a:endParaRPr lang="en-US">
                  <a:solidFill>
                    <a:srgbClr val="FFFFFF"/>
                  </a:solidFill>
                </a:endParaRPr>
              </a:p>
            </p:txBody>
          </p:sp>
          <p:sp>
            <p:nvSpPr>
              <p:cNvPr id="8" name="Freeform 6"/>
              <p:cNvSpPr>
                <a:spLocks/>
              </p:cNvSpPr>
              <p:nvPr/>
            </p:nvSpPr>
            <p:spPr bwMode="auto">
              <a:xfrm>
                <a:off x="2496" y="1595"/>
                <a:ext cx="528" cy="624"/>
              </a:xfrm>
              <a:custGeom>
                <a:avLst/>
                <a:gdLst/>
                <a:ahLst/>
                <a:cxnLst>
                  <a:cxn ang="0">
                    <a:pos x="528" y="0"/>
                  </a:cxn>
                  <a:cxn ang="0">
                    <a:pos x="144" y="336"/>
                  </a:cxn>
                  <a:cxn ang="0">
                    <a:pos x="96" y="432"/>
                  </a:cxn>
                  <a:cxn ang="0">
                    <a:pos x="0" y="624"/>
                  </a:cxn>
                </a:cxnLst>
                <a:rect l="0" t="0" r="r" b="b"/>
                <a:pathLst>
                  <a:path w="528" h="624">
                    <a:moveTo>
                      <a:pt x="528" y="0"/>
                    </a:moveTo>
                    <a:cubicBezTo>
                      <a:pt x="372" y="132"/>
                      <a:pt x="216" y="264"/>
                      <a:pt x="144" y="336"/>
                    </a:cubicBezTo>
                    <a:cubicBezTo>
                      <a:pt x="72" y="408"/>
                      <a:pt x="120" y="384"/>
                      <a:pt x="96" y="432"/>
                    </a:cubicBezTo>
                    <a:cubicBezTo>
                      <a:pt x="72" y="480"/>
                      <a:pt x="36" y="552"/>
                      <a:pt x="0" y="624"/>
                    </a:cubicBezTo>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sp>
            <p:nvSpPr>
              <p:cNvPr id="9" name="Freeform 7"/>
              <p:cNvSpPr>
                <a:spLocks/>
              </p:cNvSpPr>
              <p:nvPr/>
            </p:nvSpPr>
            <p:spPr bwMode="auto">
              <a:xfrm>
                <a:off x="1728" y="1451"/>
                <a:ext cx="656" cy="1152"/>
              </a:xfrm>
              <a:custGeom>
                <a:avLst/>
                <a:gdLst/>
                <a:ahLst/>
                <a:cxnLst>
                  <a:cxn ang="0">
                    <a:pos x="0" y="0"/>
                  </a:cxn>
                  <a:cxn ang="0">
                    <a:pos x="144" y="336"/>
                  </a:cxn>
                  <a:cxn ang="0">
                    <a:pos x="384" y="624"/>
                  </a:cxn>
                  <a:cxn ang="0">
                    <a:pos x="624" y="816"/>
                  </a:cxn>
                  <a:cxn ang="0">
                    <a:pos x="576" y="1152"/>
                  </a:cxn>
                </a:cxnLst>
                <a:rect l="0" t="0" r="r" b="b"/>
                <a:pathLst>
                  <a:path w="656" h="1152">
                    <a:moveTo>
                      <a:pt x="0" y="0"/>
                    </a:moveTo>
                    <a:cubicBezTo>
                      <a:pt x="40" y="116"/>
                      <a:pt x="80" y="232"/>
                      <a:pt x="144" y="336"/>
                    </a:cubicBezTo>
                    <a:cubicBezTo>
                      <a:pt x="208" y="440"/>
                      <a:pt x="304" y="544"/>
                      <a:pt x="384" y="624"/>
                    </a:cubicBezTo>
                    <a:cubicBezTo>
                      <a:pt x="464" y="704"/>
                      <a:pt x="592" y="728"/>
                      <a:pt x="624" y="816"/>
                    </a:cubicBezTo>
                    <a:cubicBezTo>
                      <a:pt x="656" y="904"/>
                      <a:pt x="616" y="1028"/>
                      <a:pt x="576" y="1152"/>
                    </a:cubicBezTo>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sp>
            <p:nvSpPr>
              <p:cNvPr id="10" name="Freeform 8"/>
              <p:cNvSpPr>
                <a:spLocks/>
              </p:cNvSpPr>
              <p:nvPr/>
            </p:nvSpPr>
            <p:spPr bwMode="auto">
              <a:xfrm>
                <a:off x="2736" y="1355"/>
                <a:ext cx="1" cy="480"/>
              </a:xfrm>
              <a:custGeom>
                <a:avLst/>
                <a:gdLst/>
                <a:ahLst/>
                <a:cxnLst>
                  <a:cxn ang="0">
                    <a:pos x="0" y="0"/>
                  </a:cxn>
                  <a:cxn ang="0">
                    <a:pos x="0" y="336"/>
                  </a:cxn>
                  <a:cxn ang="0">
                    <a:pos x="0" y="480"/>
                  </a:cxn>
                </a:cxnLst>
                <a:rect l="0" t="0" r="r" b="b"/>
                <a:pathLst>
                  <a:path w="1" h="480">
                    <a:moveTo>
                      <a:pt x="0" y="0"/>
                    </a:moveTo>
                    <a:cubicBezTo>
                      <a:pt x="0" y="128"/>
                      <a:pt x="0" y="256"/>
                      <a:pt x="0" y="336"/>
                    </a:cubicBezTo>
                    <a:cubicBezTo>
                      <a:pt x="0" y="416"/>
                      <a:pt x="0" y="448"/>
                      <a:pt x="0" y="480"/>
                    </a:cubicBezTo>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sp>
            <p:nvSpPr>
              <p:cNvPr id="11" name="Freeform 9"/>
              <p:cNvSpPr>
                <a:spLocks/>
              </p:cNvSpPr>
              <p:nvPr/>
            </p:nvSpPr>
            <p:spPr bwMode="auto">
              <a:xfrm>
                <a:off x="2011" y="1152"/>
                <a:ext cx="220" cy="475"/>
              </a:xfrm>
              <a:custGeom>
                <a:avLst/>
                <a:gdLst/>
                <a:ahLst/>
                <a:cxnLst>
                  <a:cxn ang="0">
                    <a:pos x="92" y="0"/>
                  </a:cxn>
                  <a:cxn ang="0">
                    <a:pos x="19" y="64"/>
                  </a:cxn>
                  <a:cxn ang="0">
                    <a:pos x="0" y="118"/>
                  </a:cxn>
                  <a:cxn ang="0">
                    <a:pos x="10" y="237"/>
                  </a:cxn>
                  <a:cxn ang="0">
                    <a:pos x="19" y="265"/>
                  </a:cxn>
                  <a:cxn ang="0">
                    <a:pos x="128" y="320"/>
                  </a:cxn>
                  <a:cxn ang="0">
                    <a:pos x="202" y="365"/>
                  </a:cxn>
                  <a:cxn ang="0">
                    <a:pos x="220" y="475"/>
                  </a:cxn>
                </a:cxnLst>
                <a:rect l="0" t="0" r="r" b="b"/>
                <a:pathLst>
                  <a:path w="220" h="475">
                    <a:moveTo>
                      <a:pt x="92" y="0"/>
                    </a:moveTo>
                    <a:cubicBezTo>
                      <a:pt x="58" y="11"/>
                      <a:pt x="34" y="30"/>
                      <a:pt x="19" y="64"/>
                    </a:cubicBezTo>
                    <a:cubicBezTo>
                      <a:pt x="11" y="81"/>
                      <a:pt x="0" y="118"/>
                      <a:pt x="0" y="118"/>
                    </a:cubicBezTo>
                    <a:cubicBezTo>
                      <a:pt x="3" y="158"/>
                      <a:pt x="5" y="198"/>
                      <a:pt x="10" y="237"/>
                    </a:cubicBezTo>
                    <a:cubicBezTo>
                      <a:pt x="11" y="247"/>
                      <a:pt x="12" y="258"/>
                      <a:pt x="19" y="265"/>
                    </a:cubicBezTo>
                    <a:cubicBezTo>
                      <a:pt x="51" y="297"/>
                      <a:pt x="88" y="305"/>
                      <a:pt x="128" y="320"/>
                    </a:cubicBezTo>
                    <a:cubicBezTo>
                      <a:pt x="151" y="341"/>
                      <a:pt x="176" y="348"/>
                      <a:pt x="202" y="365"/>
                    </a:cubicBezTo>
                    <a:cubicBezTo>
                      <a:pt x="212" y="464"/>
                      <a:pt x="197" y="429"/>
                      <a:pt x="220" y="475"/>
                    </a:cubicBezTo>
                  </a:path>
                </a:pathLst>
              </a:custGeom>
              <a:grpFill/>
              <a:ln w="9525" cap="flat" cmpd="sng">
                <a:solidFill>
                  <a:schemeClr val="tx1"/>
                </a:solidFill>
                <a:prstDash val="solid"/>
                <a:round/>
                <a:headEnd type="none" w="sm" len="sm"/>
                <a:tailEnd type="none" w="sm" len="sm"/>
              </a:ln>
              <a:effectLst/>
            </p:spPr>
            <p:txBody>
              <a:bodyPr/>
              <a:lstStyle/>
              <a:p>
                <a:endParaRPr lang="en-US">
                  <a:solidFill>
                    <a:srgbClr val="FFFFFF"/>
                  </a:solidFill>
                </a:endParaRPr>
              </a:p>
            </p:txBody>
          </p:sp>
        </p:grpSp>
        <p:grpSp>
          <p:nvGrpSpPr>
            <p:cNvPr id="12" name="Group 10"/>
            <p:cNvGrpSpPr>
              <a:grpSpLocks/>
            </p:cNvGrpSpPr>
            <p:nvPr/>
          </p:nvGrpSpPr>
          <p:grpSpPr bwMode="auto">
            <a:xfrm>
              <a:off x="1990973" y="1998663"/>
              <a:ext cx="2819400" cy="2590800"/>
              <a:chOff x="1728" y="1008"/>
              <a:chExt cx="1776" cy="1632"/>
            </a:xfrm>
            <a:grpFill/>
          </p:grpSpPr>
          <p:sp>
            <p:nvSpPr>
              <p:cNvPr id="13" name="Freeform 11"/>
              <p:cNvSpPr>
                <a:spLocks/>
              </p:cNvSpPr>
              <p:nvPr/>
            </p:nvSpPr>
            <p:spPr bwMode="auto">
              <a:xfrm>
                <a:off x="2544" y="1008"/>
                <a:ext cx="960" cy="1488"/>
              </a:xfrm>
              <a:custGeom>
                <a:avLst/>
                <a:gdLst/>
                <a:ahLst/>
                <a:cxnLst>
                  <a:cxn ang="0">
                    <a:pos x="0" y="0"/>
                  </a:cxn>
                  <a:cxn ang="0">
                    <a:pos x="192" y="864"/>
                  </a:cxn>
                  <a:cxn ang="0">
                    <a:pos x="960" y="1488"/>
                  </a:cxn>
                </a:cxnLst>
                <a:rect l="0" t="0" r="r" b="b"/>
                <a:pathLst>
                  <a:path w="960" h="1488">
                    <a:moveTo>
                      <a:pt x="0" y="0"/>
                    </a:moveTo>
                    <a:cubicBezTo>
                      <a:pt x="16" y="308"/>
                      <a:pt x="32" y="616"/>
                      <a:pt x="192" y="864"/>
                    </a:cubicBezTo>
                    <a:cubicBezTo>
                      <a:pt x="352" y="1112"/>
                      <a:pt x="656" y="1300"/>
                      <a:pt x="960" y="1488"/>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sp>
            <p:nvSpPr>
              <p:cNvPr id="14" name="Freeform 12"/>
              <p:cNvSpPr>
                <a:spLocks/>
              </p:cNvSpPr>
              <p:nvPr/>
            </p:nvSpPr>
            <p:spPr bwMode="auto">
              <a:xfrm>
                <a:off x="1728" y="1104"/>
                <a:ext cx="912" cy="664"/>
              </a:xfrm>
              <a:custGeom>
                <a:avLst/>
                <a:gdLst/>
                <a:ahLst/>
                <a:cxnLst>
                  <a:cxn ang="0">
                    <a:pos x="0" y="0"/>
                  </a:cxn>
                  <a:cxn ang="0">
                    <a:pos x="480" y="576"/>
                  </a:cxn>
                  <a:cxn ang="0">
                    <a:pos x="912" y="528"/>
                  </a:cxn>
                </a:cxnLst>
                <a:rect l="0" t="0" r="r" b="b"/>
                <a:pathLst>
                  <a:path w="912" h="664">
                    <a:moveTo>
                      <a:pt x="0" y="0"/>
                    </a:moveTo>
                    <a:cubicBezTo>
                      <a:pt x="164" y="244"/>
                      <a:pt x="328" y="488"/>
                      <a:pt x="480" y="576"/>
                    </a:cubicBezTo>
                    <a:cubicBezTo>
                      <a:pt x="632" y="664"/>
                      <a:pt x="772" y="596"/>
                      <a:pt x="912" y="528"/>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sp>
            <p:nvSpPr>
              <p:cNvPr id="15" name="Freeform 13"/>
              <p:cNvSpPr>
                <a:spLocks/>
              </p:cNvSpPr>
              <p:nvPr/>
            </p:nvSpPr>
            <p:spPr bwMode="auto">
              <a:xfrm>
                <a:off x="1920" y="1680"/>
                <a:ext cx="336" cy="960"/>
              </a:xfrm>
              <a:custGeom>
                <a:avLst/>
                <a:gdLst/>
                <a:ahLst/>
                <a:cxnLst>
                  <a:cxn ang="0">
                    <a:pos x="288" y="0"/>
                  </a:cxn>
                  <a:cxn ang="0">
                    <a:pos x="288" y="480"/>
                  </a:cxn>
                  <a:cxn ang="0">
                    <a:pos x="0" y="960"/>
                  </a:cxn>
                </a:cxnLst>
                <a:rect l="0" t="0" r="r" b="b"/>
                <a:pathLst>
                  <a:path w="336" h="960">
                    <a:moveTo>
                      <a:pt x="288" y="0"/>
                    </a:moveTo>
                    <a:cubicBezTo>
                      <a:pt x="312" y="160"/>
                      <a:pt x="336" y="320"/>
                      <a:pt x="288" y="480"/>
                    </a:cubicBezTo>
                    <a:cubicBezTo>
                      <a:pt x="240" y="640"/>
                      <a:pt x="48" y="888"/>
                      <a:pt x="0" y="960"/>
                    </a:cubicBezTo>
                  </a:path>
                </a:pathLst>
              </a:custGeom>
              <a:grpFill/>
              <a:ln w="9525" cap="flat" cmpd="sng">
                <a:solidFill>
                  <a:srgbClr val="006600"/>
                </a:solidFill>
                <a:prstDash val="solid"/>
                <a:round/>
                <a:headEnd type="none" w="sm" len="sm"/>
                <a:tailEnd type="none" w="sm" len="sm"/>
              </a:ln>
              <a:effectLst/>
            </p:spPr>
            <p:txBody>
              <a:bodyPr/>
              <a:lstStyle/>
              <a:p>
                <a:endParaRPr lang="en-US">
                  <a:solidFill>
                    <a:srgbClr val="FFFFFF"/>
                  </a:solidFill>
                </a:endParaRPr>
              </a:p>
            </p:txBody>
          </p:sp>
        </p:grpSp>
        <p:grpSp>
          <p:nvGrpSpPr>
            <p:cNvPr id="16" name="Group 14"/>
            <p:cNvGrpSpPr>
              <a:grpSpLocks/>
            </p:cNvGrpSpPr>
            <p:nvPr/>
          </p:nvGrpSpPr>
          <p:grpSpPr bwMode="auto">
            <a:xfrm>
              <a:off x="1822698" y="2227263"/>
              <a:ext cx="2460625" cy="2438400"/>
              <a:chOff x="1622" y="1152"/>
              <a:chExt cx="1550" cy="1536"/>
            </a:xfrm>
            <a:grpFill/>
          </p:grpSpPr>
          <p:sp>
            <p:nvSpPr>
              <p:cNvPr id="17" name="Text Box 15"/>
              <p:cNvSpPr txBox="1">
                <a:spLocks noChangeArrowheads="1"/>
              </p:cNvSpPr>
              <p:nvPr/>
            </p:nvSpPr>
            <p:spPr bwMode="auto">
              <a:xfrm>
                <a:off x="1622" y="1802"/>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C2</a:t>
                </a:r>
              </a:p>
            </p:txBody>
          </p:sp>
          <p:sp>
            <p:nvSpPr>
              <p:cNvPr id="18" name="Text Box 16"/>
              <p:cNvSpPr txBox="1">
                <a:spLocks noChangeArrowheads="1"/>
              </p:cNvSpPr>
              <p:nvPr/>
            </p:nvSpPr>
            <p:spPr bwMode="auto">
              <a:xfrm>
                <a:off x="2016" y="1152"/>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C1</a:t>
                </a:r>
              </a:p>
            </p:txBody>
          </p:sp>
          <p:sp>
            <p:nvSpPr>
              <p:cNvPr id="19" name="Text Box 17"/>
              <p:cNvSpPr txBox="1">
                <a:spLocks noChangeArrowheads="1"/>
              </p:cNvSpPr>
              <p:nvPr/>
            </p:nvSpPr>
            <p:spPr bwMode="auto">
              <a:xfrm>
                <a:off x="2832" y="1776"/>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C3</a:t>
                </a:r>
              </a:p>
            </p:txBody>
          </p:sp>
          <p:sp>
            <p:nvSpPr>
              <p:cNvPr id="20" name="Text Box 18"/>
              <p:cNvSpPr txBox="1">
                <a:spLocks noChangeArrowheads="1"/>
              </p:cNvSpPr>
              <p:nvPr/>
            </p:nvSpPr>
            <p:spPr bwMode="auto">
              <a:xfrm>
                <a:off x="2544" y="2400"/>
                <a:ext cx="340" cy="288"/>
              </a:xfrm>
              <a:prstGeom prst="rect">
                <a:avLst/>
              </a:prstGeom>
              <a:grpFill/>
              <a:ln w="9525">
                <a:noFill/>
                <a:miter lim="800000"/>
                <a:headEnd type="none" w="sm" len="sm"/>
                <a:tailEnd type="none" w="sm" len="sm"/>
              </a:ln>
              <a:effectLst/>
            </p:spPr>
            <p:txBody>
              <a:bodyPr wrap="none">
                <a:spAutoFit/>
              </a:bodyPr>
              <a:lstStyle/>
              <a:p>
                <a:pPr defTabSz="762000" eaLnBrk="0" hangingPunct="0"/>
                <a:r>
                  <a:rPr lang="en-US" sz="2400">
                    <a:solidFill>
                      <a:srgbClr val="FFFFFF"/>
                    </a:solidFill>
                    <a:latin typeface="Times New Roman" pitchFamily="18" charset="0"/>
                  </a:rPr>
                  <a:t>C4</a:t>
                </a:r>
              </a:p>
            </p:txBody>
          </p:sp>
        </p:grpSp>
      </p:grpSp>
      <p:sp>
        <p:nvSpPr>
          <p:cNvPr id="21" name="Text Box 19"/>
          <p:cNvSpPr txBox="1">
            <a:spLocks noChangeArrowheads="1"/>
          </p:cNvSpPr>
          <p:nvPr/>
        </p:nvSpPr>
        <p:spPr bwMode="auto">
          <a:xfrm>
            <a:off x="5651500" y="2192338"/>
            <a:ext cx="3179075" cy="1631216"/>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dirty="0" smtClean="0">
                <a:solidFill>
                  <a:srgbClr val="FFFFFF"/>
                </a:solidFill>
                <a:latin typeface="Arial"/>
              </a:rPr>
              <a:t>Runoff may be coupled</a:t>
            </a:r>
          </a:p>
          <a:p>
            <a:pPr defTabSz="762000" eaLnBrk="0" hangingPunct="0"/>
            <a:r>
              <a:rPr lang="en-GB" dirty="0" smtClean="0">
                <a:solidFill>
                  <a:srgbClr val="FFFFFF"/>
                </a:solidFill>
                <a:latin typeface="Arial"/>
              </a:rPr>
              <a:t> </a:t>
            </a:r>
          </a:p>
          <a:p>
            <a:pPr marL="342900" indent="-342900" defTabSz="762000" eaLnBrk="0" hangingPunct="0">
              <a:buFont typeface="Arial" pitchFamily="34" charset="0"/>
              <a:buChar char="•"/>
            </a:pPr>
            <a:r>
              <a:rPr lang="en-GB" dirty="0" smtClean="0">
                <a:solidFill>
                  <a:srgbClr val="FFFFFF"/>
                </a:solidFill>
                <a:latin typeface="Arial"/>
              </a:rPr>
              <a:t> as a point source</a:t>
            </a:r>
          </a:p>
          <a:p>
            <a:pPr marL="342900" indent="-342900" defTabSz="762000" eaLnBrk="0" hangingPunct="0">
              <a:buFont typeface="Arial" pitchFamily="34" charset="0"/>
              <a:buChar char="•"/>
            </a:pPr>
            <a:endParaRPr lang="en-GB" dirty="0" smtClean="0">
              <a:solidFill>
                <a:srgbClr val="FFFFFF"/>
              </a:solidFill>
              <a:latin typeface="Arial"/>
            </a:endParaRPr>
          </a:p>
          <a:p>
            <a:pPr marL="342900" indent="-342900" defTabSz="762000" eaLnBrk="0" hangingPunct="0">
              <a:buFont typeface="Arial" pitchFamily="34" charset="0"/>
              <a:buChar char="•"/>
            </a:pPr>
            <a:r>
              <a:rPr lang="en-GB" dirty="0" smtClean="0">
                <a:solidFill>
                  <a:srgbClr val="FFFFFF"/>
                </a:solidFill>
                <a:latin typeface="Arial"/>
              </a:rPr>
              <a:t> as a distributed source</a:t>
            </a:r>
            <a:endParaRPr lang="en-GB" dirty="0">
              <a:solidFill>
                <a:srgbClr val="FFFFFF"/>
              </a:solidFill>
              <a:latin typeface="Arial"/>
            </a:endParaRPr>
          </a:p>
        </p:txBody>
      </p:sp>
      <p:sp>
        <p:nvSpPr>
          <p:cNvPr id="22" name="Text Box 20"/>
          <p:cNvSpPr txBox="1">
            <a:spLocks noChangeArrowheads="1"/>
          </p:cNvSpPr>
          <p:nvPr/>
        </p:nvSpPr>
        <p:spPr bwMode="auto">
          <a:xfrm>
            <a:off x="1475656" y="5805264"/>
            <a:ext cx="7164141" cy="400110"/>
          </a:xfrm>
          <a:prstGeom prst="rect">
            <a:avLst/>
          </a:prstGeom>
          <a:noFill/>
          <a:ln w="9525">
            <a:noFill/>
            <a:miter lim="800000"/>
            <a:headEnd type="none" w="sm" len="sm"/>
            <a:tailEnd type="none" w="sm" len="sm"/>
          </a:ln>
          <a:effectLst/>
        </p:spPr>
        <p:txBody>
          <a:bodyPr wrap="none">
            <a:spAutoFit/>
          </a:bodyPr>
          <a:lstStyle/>
          <a:p>
            <a:pPr defTabSz="762000" eaLnBrk="0" hangingPunct="0"/>
            <a:r>
              <a:rPr lang="en-GB" dirty="0" smtClean="0">
                <a:solidFill>
                  <a:srgbClr val="FFFFFF"/>
                </a:solidFill>
                <a:latin typeface="Arial"/>
              </a:rPr>
              <a:t>How do we couple the same catchment to multiple branches?</a:t>
            </a:r>
            <a:endParaRPr lang="en-GB" dirty="0">
              <a:solidFill>
                <a:srgbClr val="FFFFFF"/>
              </a:solidFill>
              <a:latin typeface="Arial"/>
            </a:endParaRPr>
          </a:p>
        </p:txBody>
      </p:sp>
      <p:sp>
        <p:nvSpPr>
          <p:cNvPr id="24" name="Footer Placeholder 23"/>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solidFill>
                  <a:srgbClr val="FFFFFF"/>
                </a:solidFill>
              </a:rPr>
              <a:t>Coupling RR-HD</a:t>
            </a:r>
            <a:endParaRPr lang="en-US"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US" dirty="0">
                <a:solidFill>
                  <a:srgbClr val="FFFFFF"/>
                </a:solidFill>
              </a:rPr>
              <a:t>One catchment to multiple branches </a:t>
            </a:r>
          </a:p>
          <a:p>
            <a:pPr marL="0" indent="0">
              <a:buNone/>
            </a:pPr>
            <a:endParaRPr lang="en-GB" dirty="0"/>
          </a:p>
        </p:txBody>
      </p:sp>
      <p:sp>
        <p:nvSpPr>
          <p:cNvPr id="14" name="Text Box 12"/>
          <p:cNvSpPr txBox="1">
            <a:spLocks noChangeArrowheads="1"/>
          </p:cNvSpPr>
          <p:nvPr/>
        </p:nvSpPr>
        <p:spPr bwMode="auto">
          <a:xfrm>
            <a:off x="5791200" y="2149475"/>
            <a:ext cx="3048000" cy="1569660"/>
          </a:xfrm>
          <a:prstGeom prst="rect">
            <a:avLst/>
          </a:prstGeom>
          <a:noFill/>
          <a:ln w="9525">
            <a:noFill/>
            <a:miter lim="800000"/>
            <a:headEnd type="none" w="sm" len="sm"/>
            <a:tailEnd type="none" w="sm" len="sm"/>
          </a:ln>
          <a:effectLst/>
        </p:spPr>
        <p:txBody>
          <a:bodyPr>
            <a:spAutoFit/>
          </a:bodyPr>
          <a:lstStyle/>
          <a:p>
            <a:pPr defTabSz="762000" eaLnBrk="0" hangingPunct="0"/>
            <a:endParaRPr lang="en-GB" sz="2400" smtClean="0">
              <a:solidFill>
                <a:srgbClr val="FFFFFF"/>
              </a:solidFill>
              <a:latin typeface="Arial"/>
            </a:endParaRPr>
          </a:p>
          <a:p>
            <a:pPr defTabSz="762000" eaLnBrk="0" hangingPunct="0"/>
            <a:r>
              <a:rPr lang="en-GB" sz="2400" smtClean="0">
                <a:solidFill>
                  <a:srgbClr val="FFFFFF"/>
                </a:solidFill>
                <a:latin typeface="Arial"/>
              </a:rPr>
              <a:t> A1</a:t>
            </a:r>
            <a:r>
              <a:rPr lang="en-GB" sz="2400" baseline="-25000" smtClean="0">
                <a:solidFill>
                  <a:srgbClr val="FFFFFF"/>
                </a:solidFill>
                <a:latin typeface="Arial"/>
              </a:rPr>
              <a:t>C3</a:t>
            </a:r>
            <a:r>
              <a:rPr lang="en-GB" sz="2400" smtClean="0">
                <a:solidFill>
                  <a:srgbClr val="FFFFFF"/>
                </a:solidFill>
                <a:latin typeface="Arial"/>
              </a:rPr>
              <a:t>+ A2</a:t>
            </a:r>
            <a:r>
              <a:rPr lang="en-GB" sz="2400" baseline="-25000" smtClean="0">
                <a:solidFill>
                  <a:srgbClr val="FFFFFF"/>
                </a:solidFill>
                <a:latin typeface="Arial"/>
              </a:rPr>
              <a:t>C3</a:t>
            </a:r>
            <a:r>
              <a:rPr lang="en-GB" sz="2400" smtClean="0">
                <a:solidFill>
                  <a:srgbClr val="FFFFFF"/>
                </a:solidFill>
                <a:latin typeface="Arial"/>
              </a:rPr>
              <a:t>=A</a:t>
            </a:r>
            <a:r>
              <a:rPr lang="en-GB" sz="2400" baseline="-25000" smtClean="0">
                <a:solidFill>
                  <a:srgbClr val="FFFFFF"/>
                </a:solidFill>
                <a:latin typeface="Arial"/>
              </a:rPr>
              <a:t>C3</a:t>
            </a:r>
            <a:endParaRPr lang="en-GB" sz="2400" smtClean="0">
              <a:solidFill>
                <a:srgbClr val="FFFFFF"/>
              </a:solidFill>
              <a:latin typeface="Arial"/>
            </a:endParaRPr>
          </a:p>
          <a:p>
            <a:pPr defTabSz="762000" eaLnBrk="0" hangingPunct="0"/>
            <a:endParaRPr lang="en-GB" sz="2400" smtClean="0">
              <a:solidFill>
                <a:srgbClr val="FFFFFF"/>
              </a:solidFill>
              <a:latin typeface="Arial"/>
            </a:endParaRPr>
          </a:p>
          <a:p>
            <a:pPr defTabSz="762000" eaLnBrk="0" hangingPunct="0"/>
            <a:endParaRPr lang="en-GB" sz="2400">
              <a:solidFill>
                <a:srgbClr val="FFFFFF"/>
              </a:solidFill>
              <a:latin typeface="Arial"/>
            </a:endParaRPr>
          </a:p>
        </p:txBody>
      </p:sp>
      <p:sp>
        <p:nvSpPr>
          <p:cNvPr id="15" name="Text Box 13"/>
          <p:cNvSpPr txBox="1">
            <a:spLocks noChangeArrowheads="1"/>
          </p:cNvSpPr>
          <p:nvPr/>
        </p:nvSpPr>
        <p:spPr bwMode="auto">
          <a:xfrm>
            <a:off x="527248" y="5730875"/>
            <a:ext cx="8077200" cy="707886"/>
          </a:xfrm>
          <a:prstGeom prst="rect">
            <a:avLst/>
          </a:prstGeom>
          <a:noFill/>
          <a:ln w="9525">
            <a:noFill/>
            <a:miter lim="800000"/>
            <a:headEnd type="none" w="sm" len="sm"/>
            <a:tailEnd type="none" w="sm" len="sm"/>
          </a:ln>
          <a:effectLst/>
        </p:spPr>
        <p:txBody>
          <a:bodyPr>
            <a:spAutoFit/>
          </a:bodyPr>
          <a:lstStyle/>
          <a:p>
            <a:pPr algn="ctr" defTabSz="762000" eaLnBrk="0" hangingPunct="0"/>
            <a:r>
              <a:rPr lang="en-GB" dirty="0" smtClean="0">
                <a:solidFill>
                  <a:srgbClr val="FFFFFF"/>
                </a:solidFill>
                <a:latin typeface="Arial"/>
              </a:rPr>
              <a:t>Runoff may be distributed over multiple branches by </a:t>
            </a:r>
            <a:r>
              <a:rPr lang="en-GB" dirty="0" smtClean="0">
                <a:solidFill>
                  <a:srgbClr val="FFFFFF"/>
                </a:solidFill>
                <a:latin typeface="Arial"/>
              </a:rPr>
              <a:t/>
            </a:r>
            <a:br>
              <a:rPr lang="en-GB" dirty="0" smtClean="0">
                <a:solidFill>
                  <a:srgbClr val="FFFFFF"/>
                </a:solidFill>
                <a:latin typeface="Arial"/>
              </a:rPr>
            </a:br>
            <a:r>
              <a:rPr lang="en-GB" dirty="0" smtClean="0">
                <a:solidFill>
                  <a:srgbClr val="FFFFFF"/>
                </a:solidFill>
                <a:latin typeface="Arial"/>
              </a:rPr>
              <a:t>catchment </a:t>
            </a:r>
            <a:r>
              <a:rPr lang="en-GB" dirty="0" smtClean="0">
                <a:solidFill>
                  <a:srgbClr val="FFFFFF"/>
                </a:solidFill>
                <a:latin typeface="Arial"/>
              </a:rPr>
              <a:t>area weighting</a:t>
            </a:r>
            <a:endParaRPr lang="en-GB" dirty="0">
              <a:solidFill>
                <a:srgbClr val="FFFFFF"/>
              </a:solidFill>
              <a:latin typeface="Arial"/>
            </a:endParaRPr>
          </a:p>
        </p:txBody>
      </p:sp>
      <p:grpSp>
        <p:nvGrpSpPr>
          <p:cNvPr id="21" name="Group 20"/>
          <p:cNvGrpSpPr/>
          <p:nvPr/>
        </p:nvGrpSpPr>
        <p:grpSpPr>
          <a:xfrm>
            <a:off x="1507803" y="1979613"/>
            <a:ext cx="3424237" cy="3482975"/>
            <a:chOff x="1475656" y="1979613"/>
            <a:chExt cx="3424237" cy="3482975"/>
          </a:xfrm>
          <a:solidFill>
            <a:schemeClr val="bg2"/>
          </a:solidFill>
        </p:grpSpPr>
        <p:sp>
          <p:nvSpPr>
            <p:cNvPr id="22" name="Freeform 3"/>
            <p:cNvSpPr>
              <a:spLocks/>
            </p:cNvSpPr>
            <p:nvPr/>
          </p:nvSpPr>
          <p:spPr bwMode="auto">
            <a:xfrm>
              <a:off x="1475656" y="1979613"/>
              <a:ext cx="3424237" cy="3482975"/>
            </a:xfrm>
            <a:custGeom>
              <a:avLst/>
              <a:gdLst/>
              <a:ahLst/>
              <a:cxnLst>
                <a:cxn ang="0">
                  <a:pos x="347" y="109"/>
                </a:cxn>
                <a:cxn ang="0">
                  <a:pos x="109" y="246"/>
                </a:cxn>
                <a:cxn ang="0">
                  <a:pos x="0" y="411"/>
                </a:cxn>
                <a:cxn ang="0">
                  <a:pos x="18" y="594"/>
                </a:cxn>
                <a:cxn ang="0">
                  <a:pos x="54" y="649"/>
                </a:cxn>
                <a:cxn ang="0">
                  <a:pos x="164" y="777"/>
                </a:cxn>
                <a:cxn ang="0">
                  <a:pos x="219" y="896"/>
                </a:cxn>
                <a:cxn ang="0">
                  <a:pos x="237" y="950"/>
                </a:cxn>
                <a:cxn ang="0">
                  <a:pos x="246" y="1197"/>
                </a:cxn>
                <a:cxn ang="0">
                  <a:pos x="356" y="1344"/>
                </a:cxn>
                <a:cxn ang="0">
                  <a:pos x="438" y="1444"/>
                </a:cxn>
                <a:cxn ang="0">
                  <a:pos x="466" y="1508"/>
                </a:cxn>
                <a:cxn ang="0">
                  <a:pos x="585" y="1682"/>
                </a:cxn>
                <a:cxn ang="0">
                  <a:pos x="676" y="1929"/>
                </a:cxn>
                <a:cxn ang="0">
                  <a:pos x="704" y="1984"/>
                </a:cxn>
                <a:cxn ang="0">
                  <a:pos x="886" y="2112"/>
                </a:cxn>
                <a:cxn ang="0">
                  <a:pos x="923" y="2121"/>
                </a:cxn>
                <a:cxn ang="0">
                  <a:pos x="1097" y="2194"/>
                </a:cxn>
                <a:cxn ang="0">
                  <a:pos x="1179" y="2185"/>
                </a:cxn>
                <a:cxn ang="0">
                  <a:pos x="1197" y="2166"/>
                </a:cxn>
                <a:cxn ang="0">
                  <a:pos x="1261" y="2112"/>
                </a:cxn>
                <a:cxn ang="0">
                  <a:pos x="1344" y="2084"/>
                </a:cxn>
                <a:cxn ang="0">
                  <a:pos x="1371" y="2075"/>
                </a:cxn>
                <a:cxn ang="0">
                  <a:pos x="1563" y="2084"/>
                </a:cxn>
                <a:cxn ang="0">
                  <a:pos x="1590" y="2102"/>
                </a:cxn>
                <a:cxn ang="0">
                  <a:pos x="1691" y="2121"/>
                </a:cxn>
                <a:cxn ang="0">
                  <a:pos x="1837" y="2048"/>
                </a:cxn>
                <a:cxn ang="0">
                  <a:pos x="1965" y="1874"/>
                </a:cxn>
                <a:cxn ang="0">
                  <a:pos x="2121" y="1728"/>
                </a:cxn>
                <a:cxn ang="0">
                  <a:pos x="2130" y="1600"/>
                </a:cxn>
                <a:cxn ang="0">
                  <a:pos x="2130" y="1280"/>
                </a:cxn>
                <a:cxn ang="0">
                  <a:pos x="2066" y="1133"/>
                </a:cxn>
                <a:cxn ang="0">
                  <a:pos x="1956" y="923"/>
                </a:cxn>
                <a:cxn ang="0">
                  <a:pos x="1901" y="850"/>
                </a:cxn>
                <a:cxn ang="0">
                  <a:pos x="1828" y="640"/>
                </a:cxn>
                <a:cxn ang="0">
                  <a:pos x="1819" y="594"/>
                </a:cxn>
                <a:cxn ang="0">
                  <a:pos x="1801" y="539"/>
                </a:cxn>
                <a:cxn ang="0">
                  <a:pos x="1718" y="246"/>
                </a:cxn>
                <a:cxn ang="0">
                  <a:pos x="1536" y="100"/>
                </a:cxn>
                <a:cxn ang="0">
                  <a:pos x="1362" y="0"/>
                </a:cxn>
                <a:cxn ang="0">
                  <a:pos x="1069" y="9"/>
                </a:cxn>
                <a:cxn ang="0">
                  <a:pos x="960" y="36"/>
                </a:cxn>
                <a:cxn ang="0">
                  <a:pos x="722" y="45"/>
                </a:cxn>
                <a:cxn ang="0">
                  <a:pos x="658" y="64"/>
                </a:cxn>
                <a:cxn ang="0">
                  <a:pos x="630" y="73"/>
                </a:cxn>
                <a:cxn ang="0">
                  <a:pos x="347" y="109"/>
                </a:cxn>
              </a:cxnLst>
              <a:rect l="0" t="0" r="r" b="b"/>
              <a:pathLst>
                <a:path w="2157" h="2194">
                  <a:moveTo>
                    <a:pt x="347" y="109"/>
                  </a:moveTo>
                  <a:cubicBezTo>
                    <a:pt x="173" y="128"/>
                    <a:pt x="297" y="186"/>
                    <a:pt x="109" y="246"/>
                  </a:cubicBezTo>
                  <a:cubicBezTo>
                    <a:pt x="67" y="276"/>
                    <a:pt x="35" y="363"/>
                    <a:pt x="0" y="411"/>
                  </a:cubicBezTo>
                  <a:cubicBezTo>
                    <a:pt x="6" y="472"/>
                    <a:pt x="10" y="533"/>
                    <a:pt x="18" y="594"/>
                  </a:cubicBezTo>
                  <a:cubicBezTo>
                    <a:pt x="22" y="626"/>
                    <a:pt x="33" y="625"/>
                    <a:pt x="54" y="649"/>
                  </a:cubicBezTo>
                  <a:cubicBezTo>
                    <a:pt x="65" y="662"/>
                    <a:pt x="161" y="773"/>
                    <a:pt x="164" y="777"/>
                  </a:cubicBezTo>
                  <a:cubicBezTo>
                    <a:pt x="190" y="816"/>
                    <a:pt x="204" y="851"/>
                    <a:pt x="219" y="896"/>
                  </a:cubicBezTo>
                  <a:cubicBezTo>
                    <a:pt x="225" y="914"/>
                    <a:pt x="237" y="950"/>
                    <a:pt x="237" y="950"/>
                  </a:cubicBezTo>
                  <a:cubicBezTo>
                    <a:pt x="240" y="1032"/>
                    <a:pt x="240" y="1115"/>
                    <a:pt x="246" y="1197"/>
                  </a:cubicBezTo>
                  <a:cubicBezTo>
                    <a:pt x="251" y="1264"/>
                    <a:pt x="315" y="1302"/>
                    <a:pt x="356" y="1344"/>
                  </a:cubicBezTo>
                  <a:cubicBezTo>
                    <a:pt x="383" y="1371"/>
                    <a:pt x="415" y="1414"/>
                    <a:pt x="438" y="1444"/>
                  </a:cubicBezTo>
                  <a:cubicBezTo>
                    <a:pt x="468" y="1484"/>
                    <a:pt x="448" y="1472"/>
                    <a:pt x="466" y="1508"/>
                  </a:cubicBezTo>
                  <a:cubicBezTo>
                    <a:pt x="484" y="1544"/>
                    <a:pt x="555" y="1653"/>
                    <a:pt x="585" y="1682"/>
                  </a:cubicBezTo>
                  <a:cubicBezTo>
                    <a:pt x="625" y="1763"/>
                    <a:pt x="637" y="1849"/>
                    <a:pt x="676" y="1929"/>
                  </a:cubicBezTo>
                  <a:cubicBezTo>
                    <a:pt x="694" y="1966"/>
                    <a:pt x="673" y="1949"/>
                    <a:pt x="704" y="1984"/>
                  </a:cubicBezTo>
                  <a:cubicBezTo>
                    <a:pt x="758" y="2045"/>
                    <a:pt x="814" y="2076"/>
                    <a:pt x="886" y="2112"/>
                  </a:cubicBezTo>
                  <a:cubicBezTo>
                    <a:pt x="897" y="2118"/>
                    <a:pt x="911" y="2117"/>
                    <a:pt x="923" y="2121"/>
                  </a:cubicBezTo>
                  <a:cubicBezTo>
                    <a:pt x="976" y="2140"/>
                    <a:pt x="1050" y="2164"/>
                    <a:pt x="1097" y="2194"/>
                  </a:cubicBezTo>
                  <a:cubicBezTo>
                    <a:pt x="1124" y="2191"/>
                    <a:pt x="1153" y="2192"/>
                    <a:pt x="1179" y="2185"/>
                  </a:cubicBezTo>
                  <a:cubicBezTo>
                    <a:pt x="1187" y="2183"/>
                    <a:pt x="1191" y="2172"/>
                    <a:pt x="1197" y="2166"/>
                  </a:cubicBezTo>
                  <a:cubicBezTo>
                    <a:pt x="1213" y="2150"/>
                    <a:pt x="1246" y="2120"/>
                    <a:pt x="1261" y="2112"/>
                  </a:cubicBezTo>
                  <a:cubicBezTo>
                    <a:pt x="1269" y="2108"/>
                    <a:pt x="1326" y="2090"/>
                    <a:pt x="1344" y="2084"/>
                  </a:cubicBezTo>
                  <a:cubicBezTo>
                    <a:pt x="1353" y="2081"/>
                    <a:pt x="1371" y="2075"/>
                    <a:pt x="1371" y="2075"/>
                  </a:cubicBezTo>
                  <a:cubicBezTo>
                    <a:pt x="1435" y="2078"/>
                    <a:pt x="1499" y="2076"/>
                    <a:pt x="1563" y="2084"/>
                  </a:cubicBezTo>
                  <a:cubicBezTo>
                    <a:pt x="1574" y="2085"/>
                    <a:pt x="1580" y="2099"/>
                    <a:pt x="1590" y="2102"/>
                  </a:cubicBezTo>
                  <a:cubicBezTo>
                    <a:pt x="1623" y="2112"/>
                    <a:pt x="1691" y="2121"/>
                    <a:pt x="1691" y="2121"/>
                  </a:cubicBezTo>
                  <a:cubicBezTo>
                    <a:pt x="1789" y="2112"/>
                    <a:pt x="1804" y="2129"/>
                    <a:pt x="1837" y="2048"/>
                  </a:cubicBezTo>
                  <a:cubicBezTo>
                    <a:pt x="1866" y="1899"/>
                    <a:pt x="1829" y="1919"/>
                    <a:pt x="1965" y="1874"/>
                  </a:cubicBezTo>
                  <a:cubicBezTo>
                    <a:pt x="2015" y="1880"/>
                    <a:pt x="2020" y="1883"/>
                    <a:pt x="2121" y="1728"/>
                  </a:cubicBezTo>
                  <a:cubicBezTo>
                    <a:pt x="2157" y="1536"/>
                    <a:pt x="2075" y="1640"/>
                    <a:pt x="2130" y="1600"/>
                  </a:cubicBezTo>
                  <a:cubicBezTo>
                    <a:pt x="2155" y="1473"/>
                    <a:pt x="2150" y="1518"/>
                    <a:pt x="2130" y="1280"/>
                  </a:cubicBezTo>
                  <a:cubicBezTo>
                    <a:pt x="2126" y="1229"/>
                    <a:pt x="2087" y="1176"/>
                    <a:pt x="2066" y="1133"/>
                  </a:cubicBezTo>
                  <a:cubicBezTo>
                    <a:pt x="2038" y="1075"/>
                    <a:pt x="1994" y="971"/>
                    <a:pt x="1956" y="923"/>
                  </a:cubicBezTo>
                  <a:cubicBezTo>
                    <a:pt x="1956" y="923"/>
                    <a:pt x="1907" y="862"/>
                    <a:pt x="1901" y="850"/>
                  </a:cubicBezTo>
                  <a:cubicBezTo>
                    <a:pt x="1866" y="782"/>
                    <a:pt x="1856" y="710"/>
                    <a:pt x="1828" y="640"/>
                  </a:cubicBezTo>
                  <a:cubicBezTo>
                    <a:pt x="1825" y="625"/>
                    <a:pt x="1823" y="609"/>
                    <a:pt x="1819" y="594"/>
                  </a:cubicBezTo>
                  <a:cubicBezTo>
                    <a:pt x="1814" y="575"/>
                    <a:pt x="1801" y="539"/>
                    <a:pt x="1801" y="539"/>
                  </a:cubicBezTo>
                  <a:cubicBezTo>
                    <a:pt x="1784" y="433"/>
                    <a:pt x="1816" y="312"/>
                    <a:pt x="1718" y="246"/>
                  </a:cubicBezTo>
                  <a:cubicBezTo>
                    <a:pt x="1668" y="145"/>
                    <a:pt x="1622" y="155"/>
                    <a:pt x="1536" y="100"/>
                  </a:cubicBezTo>
                  <a:cubicBezTo>
                    <a:pt x="1478" y="63"/>
                    <a:pt x="1428" y="22"/>
                    <a:pt x="1362" y="0"/>
                  </a:cubicBezTo>
                  <a:cubicBezTo>
                    <a:pt x="1264" y="3"/>
                    <a:pt x="1167" y="4"/>
                    <a:pt x="1069" y="9"/>
                  </a:cubicBezTo>
                  <a:cubicBezTo>
                    <a:pt x="1034" y="11"/>
                    <a:pt x="996" y="34"/>
                    <a:pt x="960" y="36"/>
                  </a:cubicBezTo>
                  <a:cubicBezTo>
                    <a:pt x="881" y="41"/>
                    <a:pt x="801" y="42"/>
                    <a:pt x="722" y="45"/>
                  </a:cubicBezTo>
                  <a:cubicBezTo>
                    <a:pt x="654" y="67"/>
                    <a:pt x="739" y="40"/>
                    <a:pt x="658" y="64"/>
                  </a:cubicBezTo>
                  <a:cubicBezTo>
                    <a:pt x="649" y="67"/>
                    <a:pt x="635" y="65"/>
                    <a:pt x="630" y="73"/>
                  </a:cubicBezTo>
                  <a:cubicBezTo>
                    <a:pt x="626" y="79"/>
                    <a:pt x="420" y="36"/>
                    <a:pt x="347" y="109"/>
                  </a:cubicBezTo>
                  <a:close/>
                </a:path>
              </a:pathLst>
            </a:custGeom>
            <a:grpFill/>
            <a:ln w="9525" cap="flat" cmpd="sng">
              <a:solidFill>
                <a:schemeClr val="tx1"/>
              </a:solidFill>
              <a:prstDash val="solid"/>
              <a:round/>
              <a:headEnd type="none" w="sm" len="sm"/>
              <a:tailEnd type="none" w="sm" len="sm"/>
            </a:ln>
            <a:effectLst/>
          </p:spPr>
          <p:txBody>
            <a:bodyPr/>
            <a:lstStyle/>
            <a:p>
              <a:endParaRPr lang="en-US"/>
            </a:p>
          </p:txBody>
        </p:sp>
        <p:grpSp>
          <p:nvGrpSpPr>
            <p:cNvPr id="23" name="Group 4"/>
            <p:cNvGrpSpPr>
              <a:grpSpLocks/>
            </p:cNvGrpSpPr>
            <p:nvPr/>
          </p:nvGrpSpPr>
          <p:grpSpPr bwMode="auto">
            <a:xfrm>
              <a:off x="2026519" y="2225675"/>
              <a:ext cx="1601788" cy="3217863"/>
              <a:chOff x="1728" y="1152"/>
              <a:chExt cx="1009" cy="2027"/>
            </a:xfrm>
            <a:grpFill/>
          </p:grpSpPr>
          <p:sp>
            <p:nvSpPr>
              <p:cNvPr id="30" name="Freeform 5"/>
              <p:cNvSpPr>
                <a:spLocks/>
              </p:cNvSpPr>
              <p:nvPr/>
            </p:nvSpPr>
            <p:spPr bwMode="auto">
              <a:xfrm>
                <a:off x="2208" y="1307"/>
                <a:ext cx="304" cy="1872"/>
              </a:xfrm>
              <a:custGeom>
                <a:avLst/>
                <a:gdLst/>
                <a:ahLst/>
                <a:cxnLst>
                  <a:cxn ang="0">
                    <a:pos x="288" y="0"/>
                  </a:cxn>
                  <a:cxn ang="0">
                    <a:pos x="0" y="384"/>
                  </a:cxn>
                  <a:cxn ang="0">
                    <a:pos x="288" y="912"/>
                  </a:cxn>
                  <a:cxn ang="0">
                    <a:pos x="96" y="1344"/>
                  </a:cxn>
                  <a:cxn ang="0">
                    <a:pos x="288" y="1872"/>
                  </a:cxn>
                </a:cxnLst>
                <a:rect l="0" t="0" r="r" b="b"/>
                <a:pathLst>
                  <a:path w="304" h="1872">
                    <a:moveTo>
                      <a:pt x="288" y="0"/>
                    </a:moveTo>
                    <a:cubicBezTo>
                      <a:pt x="144" y="116"/>
                      <a:pt x="0" y="232"/>
                      <a:pt x="0" y="384"/>
                    </a:cubicBezTo>
                    <a:cubicBezTo>
                      <a:pt x="0" y="536"/>
                      <a:pt x="272" y="752"/>
                      <a:pt x="288" y="912"/>
                    </a:cubicBezTo>
                    <a:cubicBezTo>
                      <a:pt x="304" y="1072"/>
                      <a:pt x="96" y="1184"/>
                      <a:pt x="96" y="1344"/>
                    </a:cubicBezTo>
                    <a:cubicBezTo>
                      <a:pt x="96" y="1504"/>
                      <a:pt x="192" y="1688"/>
                      <a:pt x="288" y="1872"/>
                    </a:cubicBezTo>
                  </a:path>
                </a:pathLst>
              </a:custGeom>
              <a:grpFill/>
              <a:ln w="25400" cap="flat" cmpd="sng">
                <a:solidFill>
                  <a:schemeClr val="tx1"/>
                </a:solidFill>
                <a:prstDash val="solid"/>
                <a:round/>
                <a:headEnd type="none" w="sm" len="sm"/>
                <a:tailEnd type="none" w="sm" len="sm"/>
              </a:ln>
              <a:effectLst/>
            </p:spPr>
            <p:txBody>
              <a:bodyPr/>
              <a:lstStyle/>
              <a:p>
                <a:endParaRPr lang="en-US"/>
              </a:p>
            </p:txBody>
          </p:sp>
          <p:sp>
            <p:nvSpPr>
              <p:cNvPr id="32" name="Freeform 7"/>
              <p:cNvSpPr>
                <a:spLocks/>
              </p:cNvSpPr>
              <p:nvPr/>
            </p:nvSpPr>
            <p:spPr bwMode="auto">
              <a:xfrm>
                <a:off x="1728" y="1451"/>
                <a:ext cx="656" cy="1152"/>
              </a:xfrm>
              <a:custGeom>
                <a:avLst/>
                <a:gdLst/>
                <a:ahLst/>
                <a:cxnLst>
                  <a:cxn ang="0">
                    <a:pos x="0" y="0"/>
                  </a:cxn>
                  <a:cxn ang="0">
                    <a:pos x="144" y="336"/>
                  </a:cxn>
                  <a:cxn ang="0">
                    <a:pos x="384" y="624"/>
                  </a:cxn>
                  <a:cxn ang="0">
                    <a:pos x="624" y="816"/>
                  </a:cxn>
                  <a:cxn ang="0">
                    <a:pos x="576" y="1152"/>
                  </a:cxn>
                </a:cxnLst>
                <a:rect l="0" t="0" r="r" b="b"/>
                <a:pathLst>
                  <a:path w="656" h="1152">
                    <a:moveTo>
                      <a:pt x="0" y="0"/>
                    </a:moveTo>
                    <a:cubicBezTo>
                      <a:pt x="40" y="116"/>
                      <a:pt x="80" y="232"/>
                      <a:pt x="144" y="336"/>
                    </a:cubicBezTo>
                    <a:cubicBezTo>
                      <a:pt x="208" y="440"/>
                      <a:pt x="304" y="544"/>
                      <a:pt x="384" y="624"/>
                    </a:cubicBezTo>
                    <a:cubicBezTo>
                      <a:pt x="464" y="704"/>
                      <a:pt x="592" y="728"/>
                      <a:pt x="624" y="816"/>
                    </a:cubicBezTo>
                    <a:cubicBezTo>
                      <a:pt x="656" y="904"/>
                      <a:pt x="616" y="1028"/>
                      <a:pt x="576" y="1152"/>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33" name="Freeform 8"/>
              <p:cNvSpPr>
                <a:spLocks/>
              </p:cNvSpPr>
              <p:nvPr/>
            </p:nvSpPr>
            <p:spPr bwMode="auto">
              <a:xfrm>
                <a:off x="2736" y="1355"/>
                <a:ext cx="1" cy="480"/>
              </a:xfrm>
              <a:custGeom>
                <a:avLst/>
                <a:gdLst/>
                <a:ahLst/>
                <a:cxnLst>
                  <a:cxn ang="0">
                    <a:pos x="0" y="0"/>
                  </a:cxn>
                  <a:cxn ang="0">
                    <a:pos x="0" y="336"/>
                  </a:cxn>
                  <a:cxn ang="0">
                    <a:pos x="0" y="480"/>
                  </a:cxn>
                </a:cxnLst>
                <a:rect l="0" t="0" r="r" b="b"/>
                <a:pathLst>
                  <a:path w="1" h="480">
                    <a:moveTo>
                      <a:pt x="0" y="0"/>
                    </a:moveTo>
                    <a:cubicBezTo>
                      <a:pt x="0" y="128"/>
                      <a:pt x="0" y="256"/>
                      <a:pt x="0" y="336"/>
                    </a:cubicBezTo>
                    <a:cubicBezTo>
                      <a:pt x="0" y="416"/>
                      <a:pt x="0" y="448"/>
                      <a:pt x="0" y="480"/>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sp>
            <p:nvSpPr>
              <p:cNvPr id="34" name="Freeform 9"/>
              <p:cNvSpPr>
                <a:spLocks/>
              </p:cNvSpPr>
              <p:nvPr/>
            </p:nvSpPr>
            <p:spPr bwMode="auto">
              <a:xfrm>
                <a:off x="2011" y="1152"/>
                <a:ext cx="220" cy="475"/>
              </a:xfrm>
              <a:custGeom>
                <a:avLst/>
                <a:gdLst/>
                <a:ahLst/>
                <a:cxnLst>
                  <a:cxn ang="0">
                    <a:pos x="92" y="0"/>
                  </a:cxn>
                  <a:cxn ang="0">
                    <a:pos x="19" y="64"/>
                  </a:cxn>
                  <a:cxn ang="0">
                    <a:pos x="0" y="118"/>
                  </a:cxn>
                  <a:cxn ang="0">
                    <a:pos x="10" y="237"/>
                  </a:cxn>
                  <a:cxn ang="0">
                    <a:pos x="19" y="265"/>
                  </a:cxn>
                  <a:cxn ang="0">
                    <a:pos x="128" y="320"/>
                  </a:cxn>
                  <a:cxn ang="0">
                    <a:pos x="202" y="365"/>
                  </a:cxn>
                  <a:cxn ang="0">
                    <a:pos x="220" y="475"/>
                  </a:cxn>
                </a:cxnLst>
                <a:rect l="0" t="0" r="r" b="b"/>
                <a:pathLst>
                  <a:path w="220" h="475">
                    <a:moveTo>
                      <a:pt x="92" y="0"/>
                    </a:moveTo>
                    <a:cubicBezTo>
                      <a:pt x="58" y="11"/>
                      <a:pt x="34" y="30"/>
                      <a:pt x="19" y="64"/>
                    </a:cubicBezTo>
                    <a:cubicBezTo>
                      <a:pt x="11" y="81"/>
                      <a:pt x="0" y="118"/>
                      <a:pt x="0" y="118"/>
                    </a:cubicBezTo>
                    <a:cubicBezTo>
                      <a:pt x="3" y="158"/>
                      <a:pt x="5" y="198"/>
                      <a:pt x="10" y="237"/>
                    </a:cubicBezTo>
                    <a:cubicBezTo>
                      <a:pt x="11" y="247"/>
                      <a:pt x="12" y="258"/>
                      <a:pt x="19" y="265"/>
                    </a:cubicBezTo>
                    <a:cubicBezTo>
                      <a:pt x="51" y="297"/>
                      <a:pt x="88" y="305"/>
                      <a:pt x="128" y="320"/>
                    </a:cubicBezTo>
                    <a:cubicBezTo>
                      <a:pt x="151" y="341"/>
                      <a:pt x="176" y="348"/>
                      <a:pt x="202" y="365"/>
                    </a:cubicBezTo>
                    <a:cubicBezTo>
                      <a:pt x="212" y="464"/>
                      <a:pt x="197" y="429"/>
                      <a:pt x="220" y="475"/>
                    </a:cubicBezTo>
                  </a:path>
                </a:pathLst>
              </a:custGeom>
              <a:grpFill/>
              <a:ln w="9525" cap="flat" cmpd="sng">
                <a:solidFill>
                  <a:schemeClr val="tx1"/>
                </a:solidFill>
                <a:prstDash val="solid"/>
                <a:round/>
                <a:headEnd type="none" w="sm" len="sm"/>
                <a:tailEnd type="none" w="sm" len="sm"/>
              </a:ln>
              <a:effectLst/>
            </p:spPr>
            <p:txBody>
              <a:bodyPr/>
              <a:lstStyle/>
              <a:p>
                <a:endParaRPr lang="en-US"/>
              </a:p>
            </p:txBody>
          </p:sp>
        </p:grpSp>
        <p:sp>
          <p:nvSpPr>
            <p:cNvPr id="24" name="Freeform 10"/>
            <p:cNvSpPr>
              <a:spLocks/>
            </p:cNvSpPr>
            <p:nvPr/>
          </p:nvSpPr>
          <p:spPr bwMode="auto">
            <a:xfrm>
              <a:off x="3321918" y="1997075"/>
              <a:ext cx="1524000" cy="2362200"/>
            </a:xfrm>
            <a:custGeom>
              <a:avLst/>
              <a:gdLst/>
              <a:ahLst/>
              <a:cxnLst>
                <a:cxn ang="0">
                  <a:pos x="0" y="0"/>
                </a:cxn>
                <a:cxn ang="0">
                  <a:pos x="192" y="864"/>
                </a:cxn>
                <a:cxn ang="0">
                  <a:pos x="960" y="1488"/>
                </a:cxn>
              </a:cxnLst>
              <a:rect l="0" t="0" r="r" b="b"/>
              <a:pathLst>
                <a:path w="960" h="1488">
                  <a:moveTo>
                    <a:pt x="0" y="0"/>
                  </a:moveTo>
                  <a:cubicBezTo>
                    <a:pt x="16" y="308"/>
                    <a:pt x="32" y="616"/>
                    <a:pt x="192" y="864"/>
                  </a:cubicBezTo>
                  <a:cubicBezTo>
                    <a:pt x="352" y="1112"/>
                    <a:pt x="656" y="1300"/>
                    <a:pt x="960" y="1488"/>
                  </a:cubicBezTo>
                </a:path>
              </a:pathLst>
            </a:custGeom>
            <a:grpFill/>
            <a:ln w="9525" cap="flat" cmpd="sng">
              <a:solidFill>
                <a:srgbClr val="006600"/>
              </a:solidFill>
              <a:prstDash val="solid"/>
              <a:round/>
              <a:headEnd type="none" w="sm" len="sm"/>
              <a:tailEnd type="none" w="sm" len="sm"/>
            </a:ln>
            <a:effectLst/>
          </p:spPr>
          <p:txBody>
            <a:bodyPr/>
            <a:lstStyle/>
            <a:p>
              <a:endParaRPr lang="en-US"/>
            </a:p>
          </p:txBody>
        </p:sp>
        <p:sp>
          <p:nvSpPr>
            <p:cNvPr id="25" name="Text Box 11"/>
            <p:cNvSpPr txBox="1">
              <a:spLocks noChangeArrowheads="1"/>
            </p:cNvSpPr>
            <p:nvPr/>
          </p:nvSpPr>
          <p:spPr bwMode="auto">
            <a:xfrm>
              <a:off x="3819773" y="3068960"/>
              <a:ext cx="539750" cy="457200"/>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C3</a:t>
              </a:r>
            </a:p>
          </p:txBody>
        </p:sp>
        <p:sp>
          <p:nvSpPr>
            <p:cNvPr id="26" name="Freeform 14"/>
            <p:cNvSpPr>
              <a:spLocks/>
            </p:cNvSpPr>
            <p:nvPr/>
          </p:nvSpPr>
          <p:spPr bwMode="auto">
            <a:xfrm>
              <a:off x="3626718" y="2301875"/>
              <a:ext cx="609600" cy="990600"/>
            </a:xfrm>
            <a:custGeom>
              <a:avLst/>
              <a:gdLst/>
              <a:ahLst/>
              <a:cxnLst>
                <a:cxn ang="0">
                  <a:pos x="0" y="624"/>
                </a:cxn>
                <a:cxn ang="0">
                  <a:pos x="144" y="192"/>
                </a:cxn>
                <a:cxn ang="0">
                  <a:pos x="240" y="0"/>
                </a:cxn>
              </a:cxnLst>
              <a:rect l="0" t="0" r="r" b="b"/>
              <a:pathLst>
                <a:path w="240" h="624">
                  <a:moveTo>
                    <a:pt x="0" y="624"/>
                  </a:moveTo>
                  <a:cubicBezTo>
                    <a:pt x="52" y="460"/>
                    <a:pt x="104" y="296"/>
                    <a:pt x="144" y="192"/>
                  </a:cubicBezTo>
                  <a:cubicBezTo>
                    <a:pt x="184" y="88"/>
                    <a:pt x="212" y="44"/>
                    <a:pt x="240" y="0"/>
                  </a:cubicBezTo>
                </a:path>
              </a:pathLst>
            </a:custGeom>
            <a:grpFill/>
            <a:ln w="25400" cap="rnd" cmpd="sng">
              <a:solidFill>
                <a:srgbClr val="006600"/>
              </a:solidFill>
              <a:prstDash val="sysDot"/>
              <a:round/>
              <a:headEnd type="none" w="sm" len="sm"/>
              <a:tailEnd type="none" w="sm" len="sm"/>
            </a:ln>
            <a:effectLst/>
          </p:spPr>
          <p:txBody>
            <a:bodyPr/>
            <a:lstStyle/>
            <a:p>
              <a:endParaRPr lang="en-US"/>
            </a:p>
          </p:txBody>
        </p:sp>
        <p:grpSp>
          <p:nvGrpSpPr>
            <p:cNvPr id="27" name="Group 15"/>
            <p:cNvGrpSpPr>
              <a:grpSpLocks/>
            </p:cNvGrpSpPr>
            <p:nvPr/>
          </p:nvGrpSpPr>
          <p:grpSpPr bwMode="auto">
            <a:xfrm>
              <a:off x="3321918" y="2073275"/>
              <a:ext cx="1555750" cy="1905000"/>
              <a:chOff x="2544" y="1056"/>
              <a:chExt cx="980" cy="1200"/>
            </a:xfrm>
            <a:grpFill/>
          </p:grpSpPr>
          <p:sp>
            <p:nvSpPr>
              <p:cNvPr id="28" name="Text Box 16"/>
              <p:cNvSpPr txBox="1">
                <a:spLocks noChangeArrowheads="1"/>
              </p:cNvSpPr>
              <p:nvPr/>
            </p:nvSpPr>
            <p:spPr bwMode="auto">
              <a:xfrm>
                <a:off x="2544" y="1056"/>
                <a:ext cx="50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A1</a:t>
                </a:r>
                <a:r>
                  <a:rPr lang="en-US" sz="2400" baseline="-25000" dirty="0">
                    <a:latin typeface="Times New Roman" pitchFamily="18" charset="0"/>
                  </a:rPr>
                  <a:t>C3</a:t>
                </a:r>
              </a:p>
            </p:txBody>
          </p:sp>
          <p:sp>
            <p:nvSpPr>
              <p:cNvPr id="29" name="Text Box 17"/>
              <p:cNvSpPr txBox="1">
                <a:spLocks noChangeArrowheads="1"/>
              </p:cNvSpPr>
              <p:nvPr/>
            </p:nvSpPr>
            <p:spPr bwMode="auto">
              <a:xfrm>
                <a:off x="3024" y="1968"/>
                <a:ext cx="500" cy="288"/>
              </a:xfrm>
              <a:prstGeom prst="rect">
                <a:avLst/>
              </a:prstGeom>
              <a:noFill/>
              <a:ln w="9525">
                <a:noFill/>
                <a:miter lim="800000"/>
                <a:headEnd type="none" w="sm" len="sm"/>
                <a:tailEnd type="none" w="sm" len="sm"/>
              </a:ln>
              <a:effectLst/>
            </p:spPr>
            <p:txBody>
              <a:bodyPr wrap="none">
                <a:spAutoFit/>
              </a:bodyPr>
              <a:lstStyle/>
              <a:p>
                <a:pPr defTabSz="762000" eaLnBrk="0" hangingPunct="0"/>
                <a:r>
                  <a:rPr lang="en-US" sz="2400" dirty="0">
                    <a:latin typeface="Times New Roman" pitchFamily="18" charset="0"/>
                  </a:rPr>
                  <a:t>A2</a:t>
                </a:r>
                <a:r>
                  <a:rPr lang="en-US" sz="2400" baseline="-25000" dirty="0">
                    <a:latin typeface="Times New Roman" pitchFamily="18" charset="0"/>
                  </a:rPr>
                  <a:t>C3</a:t>
                </a:r>
              </a:p>
            </p:txBody>
          </p:sp>
        </p:grpSp>
      </p:grpSp>
      <p:sp>
        <p:nvSpPr>
          <p:cNvPr id="35" name="Freeform 6"/>
          <p:cNvSpPr>
            <a:spLocks/>
          </p:cNvSpPr>
          <p:nvPr/>
        </p:nvSpPr>
        <p:spPr bwMode="auto">
          <a:xfrm>
            <a:off x="3275856" y="2945904"/>
            <a:ext cx="838200" cy="990600"/>
          </a:xfrm>
          <a:custGeom>
            <a:avLst/>
            <a:gdLst/>
            <a:ahLst/>
            <a:cxnLst>
              <a:cxn ang="0">
                <a:pos x="528" y="0"/>
              </a:cxn>
              <a:cxn ang="0">
                <a:pos x="144" y="336"/>
              </a:cxn>
              <a:cxn ang="0">
                <a:pos x="96" y="432"/>
              </a:cxn>
              <a:cxn ang="0">
                <a:pos x="0" y="624"/>
              </a:cxn>
            </a:cxnLst>
            <a:rect l="0" t="0" r="r" b="b"/>
            <a:pathLst>
              <a:path w="528" h="624">
                <a:moveTo>
                  <a:pt x="528" y="0"/>
                </a:moveTo>
                <a:cubicBezTo>
                  <a:pt x="372" y="132"/>
                  <a:pt x="216" y="264"/>
                  <a:pt x="144" y="336"/>
                </a:cubicBezTo>
                <a:cubicBezTo>
                  <a:pt x="72" y="408"/>
                  <a:pt x="120" y="384"/>
                  <a:pt x="96" y="432"/>
                </a:cubicBezTo>
                <a:cubicBezTo>
                  <a:pt x="72" y="480"/>
                  <a:pt x="36" y="552"/>
                  <a:pt x="0" y="624"/>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sp>
        <p:nvSpPr>
          <p:cNvPr id="36" name="Freeform 8"/>
          <p:cNvSpPr>
            <a:spLocks/>
          </p:cNvSpPr>
          <p:nvPr/>
        </p:nvSpPr>
        <p:spPr bwMode="auto">
          <a:xfrm>
            <a:off x="3656856" y="2564904"/>
            <a:ext cx="1588" cy="762000"/>
          </a:xfrm>
          <a:custGeom>
            <a:avLst/>
            <a:gdLst/>
            <a:ahLst/>
            <a:cxnLst>
              <a:cxn ang="0">
                <a:pos x="0" y="0"/>
              </a:cxn>
              <a:cxn ang="0">
                <a:pos x="0" y="336"/>
              </a:cxn>
              <a:cxn ang="0">
                <a:pos x="0" y="480"/>
              </a:cxn>
            </a:cxnLst>
            <a:rect l="0" t="0" r="r" b="b"/>
            <a:pathLst>
              <a:path w="1" h="480">
                <a:moveTo>
                  <a:pt x="0" y="0"/>
                </a:moveTo>
                <a:cubicBezTo>
                  <a:pt x="0" y="128"/>
                  <a:pt x="0" y="256"/>
                  <a:pt x="0" y="336"/>
                </a:cubicBezTo>
                <a:cubicBezTo>
                  <a:pt x="0" y="416"/>
                  <a:pt x="0" y="448"/>
                  <a:pt x="0" y="480"/>
                </a:cubicBezTo>
              </a:path>
            </a:pathLst>
          </a:custGeom>
          <a:noFill/>
          <a:ln w="9525" cap="flat" cmpd="sng">
            <a:solidFill>
              <a:schemeClr val="tx1"/>
            </a:solidFill>
            <a:prstDash val="solid"/>
            <a:round/>
            <a:headEnd type="none" w="sm" len="sm"/>
            <a:tailEnd type="none" w="sm" len="sm"/>
          </a:ln>
          <a:effectLst/>
        </p:spPr>
        <p:txBody>
          <a:bodyPr/>
          <a:lstStyle/>
          <a:p>
            <a:endParaRPr lang="en-US"/>
          </a:p>
        </p:txBody>
      </p:sp>
      <p:sp>
        <p:nvSpPr>
          <p:cNvPr id="66560" name="Footer Placeholder 66559"/>
          <p:cNvSpPr>
            <a:spLocks noGrp="1"/>
          </p:cNvSpPr>
          <p:nvPr>
            <p:ph type="ftr" sz="quarter" idx="11"/>
          </p:nvPr>
        </p:nvSpPr>
        <p:spPr/>
        <p:txBody>
          <a:bodyPr/>
          <a:lstStyle/>
          <a:p>
            <a:r>
              <a:rPr lang="en-GB" noProof="0" smtClean="0"/>
              <a:t>© DHI</a:t>
            </a:r>
            <a:endParaRPr lang="en-GB" noProof="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DHI_MIKE_PPT_UK</Template>
  <TotalTime>121</TotalTime>
  <Words>269</Words>
  <Application>Microsoft Office PowerPoint</Application>
  <PresentationFormat>On-screen Show (4:3)</PresentationFormat>
  <Paragraphs>119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MIKEPowerPointForTransfer_4-3</vt:lpstr>
      <vt:lpstr>MIKE 11</vt:lpstr>
      <vt:lpstr>Coupling RR-HD</vt:lpstr>
      <vt:lpstr>Coupling RR-HD</vt:lpstr>
      <vt:lpstr>Coupling RR-HD</vt:lpstr>
      <vt:lpstr>Coupling RR-HD</vt:lpstr>
      <vt:lpstr>Coupling RR-HD</vt:lpstr>
      <vt:lpstr>Coupling RR-HD</vt:lpstr>
      <vt:lpstr>Coupling RR-HD</vt:lpstr>
      <vt:lpstr>Coupling RR-HD</vt:lpstr>
      <vt:lpstr>Coupling RR-HD</vt:lpstr>
      <vt:lpstr>Coupling RR-HD</vt:lpstr>
      <vt:lpstr>Coupling RR-HD</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Coupling RR &amp; HD - Rainfall Runoff modelling</dc:title>
  <dc:creator>DHI (JSL)</dc:creator>
  <cp:lastModifiedBy>Loni Skov Madsen</cp:lastModifiedBy>
  <cp:revision>30</cp:revision>
  <dcterms:created xsi:type="dcterms:W3CDTF">2008-03-26T14:45:32Z</dcterms:created>
  <dcterms:modified xsi:type="dcterms:W3CDTF">2013-04-08T09:37:11Z</dcterms:modified>
</cp:coreProperties>
</file>